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4164" r:id="rId1"/>
  </p:sldMasterIdLst>
  <p:notesMasterIdLst>
    <p:notesMasterId r:id="rId88"/>
  </p:notesMasterIdLst>
  <p:sldIdLst>
    <p:sldId id="256" r:id="rId2"/>
    <p:sldId id="257" r:id="rId3"/>
    <p:sldId id="383" r:id="rId4"/>
    <p:sldId id="261" r:id="rId5"/>
    <p:sldId id="298" r:id="rId6"/>
    <p:sldId id="313" r:id="rId7"/>
    <p:sldId id="314" r:id="rId8"/>
    <p:sldId id="384" r:id="rId9"/>
    <p:sldId id="385" r:id="rId10"/>
    <p:sldId id="353" r:id="rId11"/>
    <p:sldId id="316" r:id="rId12"/>
    <p:sldId id="317" r:id="rId13"/>
    <p:sldId id="315" r:id="rId14"/>
    <p:sldId id="299" r:id="rId15"/>
    <p:sldId id="262" r:id="rId16"/>
    <p:sldId id="263" r:id="rId17"/>
    <p:sldId id="321" r:id="rId18"/>
    <p:sldId id="320" r:id="rId19"/>
    <p:sldId id="318" r:id="rId20"/>
    <p:sldId id="319" r:id="rId21"/>
    <p:sldId id="264" r:id="rId22"/>
    <p:sldId id="323" r:id="rId23"/>
    <p:sldId id="265" r:id="rId24"/>
    <p:sldId id="322" r:id="rId25"/>
    <p:sldId id="266" r:id="rId26"/>
    <p:sldId id="324" r:id="rId27"/>
    <p:sldId id="301" r:id="rId28"/>
    <p:sldId id="267" r:id="rId29"/>
    <p:sldId id="268" r:id="rId30"/>
    <p:sldId id="326" r:id="rId31"/>
    <p:sldId id="325" r:id="rId32"/>
    <p:sldId id="312" r:id="rId33"/>
    <p:sldId id="327" r:id="rId34"/>
    <p:sldId id="328" r:id="rId35"/>
    <p:sldId id="329" r:id="rId36"/>
    <p:sldId id="330" r:id="rId37"/>
    <p:sldId id="331" r:id="rId38"/>
    <p:sldId id="332" r:id="rId39"/>
    <p:sldId id="333" r:id="rId40"/>
    <p:sldId id="334" r:id="rId41"/>
    <p:sldId id="335" r:id="rId42"/>
    <p:sldId id="336" r:id="rId43"/>
    <p:sldId id="337" r:id="rId44"/>
    <p:sldId id="338" r:id="rId45"/>
    <p:sldId id="339" r:id="rId46"/>
    <p:sldId id="387" r:id="rId47"/>
    <p:sldId id="340" r:id="rId48"/>
    <p:sldId id="343" r:id="rId49"/>
    <p:sldId id="344" r:id="rId50"/>
    <p:sldId id="345" r:id="rId51"/>
    <p:sldId id="346" r:id="rId52"/>
    <p:sldId id="388" r:id="rId53"/>
    <p:sldId id="386" r:id="rId54"/>
    <p:sldId id="342" r:id="rId55"/>
    <p:sldId id="352" r:id="rId56"/>
    <p:sldId id="347" r:id="rId57"/>
    <p:sldId id="348" r:id="rId58"/>
    <p:sldId id="382" r:id="rId59"/>
    <p:sldId id="349" r:id="rId60"/>
    <p:sldId id="350" r:id="rId61"/>
    <p:sldId id="354" r:id="rId62"/>
    <p:sldId id="355" r:id="rId63"/>
    <p:sldId id="356" r:id="rId64"/>
    <p:sldId id="357" r:id="rId65"/>
    <p:sldId id="358" r:id="rId66"/>
    <p:sldId id="359" r:id="rId67"/>
    <p:sldId id="360" r:id="rId68"/>
    <p:sldId id="372" r:id="rId69"/>
    <p:sldId id="373" r:id="rId70"/>
    <p:sldId id="374" r:id="rId71"/>
    <p:sldId id="375" r:id="rId72"/>
    <p:sldId id="376" r:id="rId73"/>
    <p:sldId id="377" r:id="rId74"/>
    <p:sldId id="378" r:id="rId75"/>
    <p:sldId id="379" r:id="rId76"/>
    <p:sldId id="380" r:id="rId77"/>
    <p:sldId id="381" r:id="rId78"/>
    <p:sldId id="361" r:id="rId79"/>
    <p:sldId id="362" r:id="rId80"/>
    <p:sldId id="363" r:id="rId81"/>
    <p:sldId id="364" r:id="rId82"/>
    <p:sldId id="365" r:id="rId83"/>
    <p:sldId id="366" r:id="rId84"/>
    <p:sldId id="351" r:id="rId85"/>
    <p:sldId id="260" r:id="rId86"/>
    <p:sldId id="259" r:id="rId8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DCF"/>
    <a:srgbClr val="7897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8" autoAdjust="0"/>
    <p:restoredTop sz="91942" autoAdjust="0"/>
  </p:normalViewPr>
  <p:slideViewPr>
    <p:cSldViewPr>
      <p:cViewPr varScale="1">
        <p:scale>
          <a:sx n="104" d="100"/>
          <a:sy n="104" d="100"/>
        </p:scale>
        <p:origin x="-127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BB5907-2BE3-485A-B760-5DB6CFC50819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47DD4-C123-4642-9E16-B8AEBCBD60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70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47DD4-C123-4642-9E16-B8AEBCBD60E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47DD4-C123-4642-9E16-B8AEBCBD60E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47DD4-C123-4642-9E16-B8AEBCBD60E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47DD4-C123-4642-9E16-B8AEBCBD60E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47DD4-C123-4642-9E16-B8AEBCBD60E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47DD4-C123-4642-9E16-B8AEBCBD60E0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47DD4-C123-4642-9E16-B8AEBCBD60E0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47DD4-C123-4642-9E16-B8AEBCBD60E0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47DD4-C123-4642-9E16-B8AEBCBD60E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7863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47DD4-C123-4642-9E16-B8AEBCBD60E0}" type="slidenum">
              <a:rPr lang="en-US" smtClean="0"/>
              <a:pPr/>
              <a:t>85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47DD4-C123-4642-9E16-B8AEBCBD60E0}" type="slidenum">
              <a:rPr lang="en-US" smtClean="0"/>
              <a:pPr/>
              <a:t>86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47DD4-C123-4642-9E16-B8AEBCBD60E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47DD4-C123-4642-9E16-B8AEBCBD60E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47DD4-C123-4642-9E16-B8AEBCBD60E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Recommend minimum 6gb RAM</a:t>
            </a:r>
            <a:r>
              <a:rPr lang="en-US" baseline="0" dirty="0" smtClean="0"/>
              <a:t>, 2 </a:t>
            </a:r>
            <a:r>
              <a:rPr lang="en-US" baseline="0" dirty="0" err="1" smtClean="0"/>
              <a:t>cpus</a:t>
            </a:r>
            <a:r>
              <a:rPr lang="en-US" baseline="0" dirty="0" smtClean="0"/>
              <a:t>, 20gb hard drive + stage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47DD4-C123-4642-9E16-B8AEBCBD60E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175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Recommend 2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cpu</a:t>
            </a:r>
            <a:r>
              <a:rPr lang="en-US" baseline="0" dirty="0" smtClean="0"/>
              <a:t>, 2gb RAM, </a:t>
            </a:r>
            <a:r>
              <a:rPr lang="en-US" dirty="0" smtClean="0"/>
              <a:t>4gb hard drive</a:t>
            </a:r>
            <a:r>
              <a:rPr lang="en-US" baseline="0" dirty="0" smtClean="0"/>
              <a:t> + stage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47DD4-C123-4642-9E16-B8AEBCBD60E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SQL&gt; exec DBMS_SYSTEM.SET_EV(</a:t>
            </a:r>
            <a:r>
              <a:rPr lang="en-US" sz="12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sid</a:t>
            </a:r>
            <a:r>
              <a:rPr lang="en-US" sz="12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 serial#, 10046, level,’ ’ );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47DD4-C123-4642-9E16-B8AEBCBD60E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47DD4-C123-4642-9E16-B8AEBCBD60E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47DD4-C123-4642-9E16-B8AEBCBD60E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76C9-C514-4357-A08B-7F6555FE8798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FE0BFEE-4F29-4230-8A35-A335DAEB68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76C9-C514-4357-A08B-7F6555FE8798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0BFEE-4F29-4230-8A35-A335DAEB68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FE0BFEE-4F29-4230-8A35-A335DAEB68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76C9-C514-4357-A08B-7F6555FE8798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76C9-C514-4357-A08B-7F6555FE8798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FE0BFEE-4F29-4230-8A35-A335DAEB68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76C9-C514-4357-A08B-7F6555FE8798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FE0BFEE-4F29-4230-8A35-A335DAEB68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CCF76C9-C514-4357-A08B-7F6555FE8798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0BFEE-4F29-4230-8A35-A335DAEB68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76C9-C514-4357-A08B-7F6555FE8798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FE0BFEE-4F29-4230-8A35-A335DAEB68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76C9-C514-4357-A08B-7F6555FE8798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FE0BFEE-4F29-4230-8A35-A335DAEB68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76C9-C514-4357-A08B-7F6555FE8798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FE0BFEE-4F29-4230-8A35-A335DAEB68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FE0BFEE-4F29-4230-8A35-A335DAEB68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76C9-C514-4357-A08B-7F6555FE8798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FE0BFEE-4F29-4230-8A35-A335DAEB68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CCF76C9-C514-4357-A08B-7F6555FE8798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CCF76C9-C514-4357-A08B-7F6555FE8798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FE0BFEE-4F29-4230-8A35-A335DAEB68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oracle.com/cd/E24628_01/doc.121/e25353/overview.ht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ocs.oracle.com/cd/E24628_01/index.htm" TargetMode="External"/><Relationship Id="rId4" Type="http://schemas.openxmlformats.org/officeDocument/2006/relationships/hyperlink" Target="http://docs.oracle.com/cd/E24628_01/install.121/e22624/toc.htm#BEGIN" TargetMode="Externa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mailto:Anna.RUEL@perptech.NET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3200400"/>
            <a:ext cx="8686800" cy="31242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Enterprise Manager</a:t>
            </a:r>
          </a:p>
          <a:p>
            <a:pPr algn="ctr"/>
            <a:r>
              <a:rPr lang="en-US" sz="2800" dirty="0" smtClean="0"/>
              <a:t>Cloud control</a:t>
            </a:r>
          </a:p>
          <a:p>
            <a:pPr algn="ctr"/>
            <a:r>
              <a:rPr lang="en-US" sz="2800" dirty="0" smtClean="0"/>
              <a:t>12C</a:t>
            </a:r>
          </a:p>
          <a:p>
            <a:pPr algn="ctr"/>
            <a:endParaRPr lang="en-US" dirty="0" smtClean="0"/>
          </a:p>
          <a:p>
            <a:pPr algn="ctr"/>
            <a:r>
              <a:rPr lang="en-US" sz="2800" dirty="0" smtClean="0"/>
              <a:t>-- installation --</a:t>
            </a:r>
          </a:p>
          <a:p>
            <a:pPr algn="ctr"/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3858776" cy="17617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1 – Installation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Obtaining software and completing pre-requisites</a:t>
            </a:r>
          </a:p>
          <a:p>
            <a:pPr marL="0" indent="0" algn="ctr">
              <a:buNone/>
            </a:pPr>
            <a:r>
              <a:rPr lang="en-US" dirty="0" smtClean="0"/>
              <a:t>Installing the software using Oracle Universal Installer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76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Certification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Steps to determine compatibility</a:t>
            </a:r>
          </a:p>
          <a:p>
            <a:pPr lvl="1"/>
            <a:r>
              <a:rPr lang="en-US" dirty="0" smtClean="0"/>
              <a:t>Go to metalink.oracle.com</a:t>
            </a:r>
          </a:p>
          <a:p>
            <a:pPr lvl="1"/>
            <a:r>
              <a:rPr lang="en-US" dirty="0" smtClean="0"/>
              <a:t>Click on Certifications tab</a:t>
            </a:r>
          </a:p>
          <a:p>
            <a:pPr lvl="1"/>
            <a:r>
              <a:rPr lang="en-US" dirty="0" smtClean="0"/>
              <a:t>Select “Enterprise Manager Base Platform – OMS” under Product</a:t>
            </a:r>
          </a:p>
          <a:p>
            <a:pPr lvl="1"/>
            <a:r>
              <a:rPr lang="en-US" dirty="0" smtClean="0"/>
              <a:t>Select “12.1.0.1” under Release</a:t>
            </a:r>
          </a:p>
          <a:p>
            <a:pPr lvl="1"/>
            <a:r>
              <a:rPr lang="en-US" dirty="0" smtClean="0"/>
              <a:t>Click 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62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8153400" cy="629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29200" y="1044476"/>
            <a:ext cx="3505200" cy="230832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Agent:	12.1.0.1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Repository:	10.2.0.5</a:t>
            </a:r>
          </a:p>
          <a:p>
            <a:r>
              <a:rPr lang="en-US" sz="1400" dirty="0" err="1" smtClean="0">
                <a:solidFill>
                  <a:schemeClr val="bg1"/>
                </a:solidFill>
              </a:rPr>
              <a:t>Db</a:t>
            </a:r>
            <a:r>
              <a:rPr lang="en-US" sz="1400" dirty="0" smtClean="0">
                <a:solidFill>
                  <a:schemeClr val="bg1"/>
                </a:solidFill>
              </a:rPr>
              <a:t> Target:	9.2.0.8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OS:	AIX 5.3</a:t>
            </a:r>
          </a:p>
          <a:p>
            <a:r>
              <a:rPr lang="en-US" sz="1400" dirty="0">
                <a:solidFill>
                  <a:schemeClr val="bg1"/>
                </a:solidFill>
              </a:rPr>
              <a:t>	</a:t>
            </a:r>
            <a:r>
              <a:rPr lang="en-US" sz="1400" dirty="0" smtClean="0">
                <a:solidFill>
                  <a:schemeClr val="bg1"/>
                </a:solidFill>
              </a:rPr>
              <a:t>Linux x86 - EL 4, SLES 10</a:t>
            </a:r>
          </a:p>
          <a:p>
            <a:r>
              <a:rPr lang="en-US" sz="1400" dirty="0">
                <a:solidFill>
                  <a:schemeClr val="bg1"/>
                </a:solidFill>
              </a:rPr>
              <a:t>	</a:t>
            </a:r>
            <a:r>
              <a:rPr lang="en-US" sz="1400" dirty="0" smtClean="0">
                <a:solidFill>
                  <a:schemeClr val="bg1"/>
                </a:solidFill>
              </a:rPr>
              <a:t>Linux x86-64 – EL 5, SLES 11</a:t>
            </a:r>
          </a:p>
          <a:p>
            <a:r>
              <a:rPr lang="en-US" sz="1400" dirty="0">
                <a:solidFill>
                  <a:schemeClr val="bg1"/>
                </a:solidFill>
              </a:rPr>
              <a:t>	</a:t>
            </a:r>
            <a:r>
              <a:rPr lang="en-US" sz="1400" dirty="0" smtClean="0">
                <a:solidFill>
                  <a:schemeClr val="bg1"/>
                </a:solidFill>
              </a:rPr>
              <a:t>Solaris SPARC 64 – 9</a:t>
            </a:r>
          </a:p>
          <a:p>
            <a:r>
              <a:rPr lang="en-US" sz="1400" dirty="0">
                <a:solidFill>
                  <a:schemeClr val="bg1"/>
                </a:solidFill>
              </a:rPr>
              <a:t>	</a:t>
            </a:r>
            <a:r>
              <a:rPr lang="en-US" sz="1400" dirty="0" smtClean="0">
                <a:solidFill>
                  <a:schemeClr val="bg1"/>
                </a:solidFill>
              </a:rPr>
              <a:t>Solaris x86-64 – 10u9</a:t>
            </a:r>
          </a:p>
          <a:p>
            <a:r>
              <a:rPr lang="en-US" sz="1400" dirty="0">
                <a:solidFill>
                  <a:schemeClr val="bg1"/>
                </a:solidFill>
              </a:rPr>
              <a:t>	</a:t>
            </a:r>
            <a:r>
              <a:rPr lang="en-US" sz="1400" dirty="0" smtClean="0">
                <a:solidFill>
                  <a:schemeClr val="bg1"/>
                </a:solidFill>
              </a:rPr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18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Requirements - 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4343400"/>
            <a:ext cx="8503920" cy="19050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300" dirty="0" smtClean="0"/>
              <a:t>Recommend minimum 6gb RAM, + &gt;= 3gb swap, 2 </a:t>
            </a:r>
            <a:r>
              <a:rPr lang="en-US" sz="3300" dirty="0" err="1" smtClean="0"/>
              <a:t>cpus</a:t>
            </a:r>
            <a:r>
              <a:rPr lang="en-US" sz="3300" dirty="0" smtClean="0"/>
              <a:t>, 20gb storage + stage</a:t>
            </a:r>
            <a:endParaRPr lang="en-US" sz="33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873087"/>
              </p:ext>
            </p:extLst>
          </p:nvPr>
        </p:nvGraphicFramePr>
        <p:xfrm>
          <a:off x="228600" y="2438400"/>
          <a:ext cx="8686800" cy="251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/>
                <a:gridCol w="2171700"/>
                <a:gridCol w="2171700"/>
                <a:gridCol w="2171700"/>
              </a:tblGrid>
              <a:tr h="394765">
                <a:tc>
                  <a:txBody>
                    <a:bodyPr/>
                    <a:lstStyle/>
                    <a:p>
                      <a:r>
                        <a:rPr lang="en-US" dirty="0" smtClean="0"/>
                        <a:t>Resource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Small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Medium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Large</a:t>
                      </a:r>
                      <a:endParaRPr lang="en-US" dirty="0"/>
                    </a:p>
                  </a:txBody>
                  <a:tcPr/>
                </a:tc>
              </a:tr>
              <a:tr h="486697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 OMS,</a:t>
                      </a:r>
                      <a:r>
                        <a:rPr lang="en-US" sz="1200" baseline="0" dirty="0" smtClean="0"/>
                        <a:t> &lt; 1000 targets, &lt;100 agents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 OMS, &lt;</a:t>
                      </a:r>
                      <a:r>
                        <a:rPr lang="en-US" sz="1200" baseline="0" dirty="0" smtClean="0"/>
                        <a:t> 10,000 targets, &lt;1000 agents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&gt;2 OMS, &gt;10,000 targets, &gt;1000 agents</a:t>
                      </a:r>
                      <a:endParaRPr lang="en-US" sz="1200" dirty="0"/>
                    </a:p>
                  </a:txBody>
                  <a:tcPr/>
                </a:tc>
              </a:tr>
              <a:tr h="39476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CPU cores/host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</a:tr>
              <a:tr h="39476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RAM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 </a:t>
                      </a:r>
                      <a:r>
                        <a:rPr lang="en-US" sz="1200" dirty="0" err="1" smtClean="0"/>
                        <a:t>gb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 </a:t>
                      </a:r>
                      <a:r>
                        <a:rPr lang="en-US" sz="1200" dirty="0" err="1" smtClean="0"/>
                        <a:t>gb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gb</a:t>
                      </a:r>
                      <a:endParaRPr lang="en-US" sz="1200" dirty="0"/>
                    </a:p>
                  </a:txBody>
                  <a:tcPr/>
                </a:tc>
              </a:tr>
              <a:tr h="394765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Weblogic</a:t>
                      </a:r>
                      <a:r>
                        <a:rPr lang="en-US" sz="1600" dirty="0" smtClean="0"/>
                        <a:t> and JVM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512 </a:t>
                      </a:r>
                      <a:r>
                        <a:rPr lang="en-US" sz="1200" dirty="0" err="1" smtClean="0"/>
                        <a:t>mb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 </a:t>
                      </a:r>
                      <a:r>
                        <a:rPr lang="en-US" sz="1200" dirty="0" err="1" smtClean="0"/>
                        <a:t>gb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 </a:t>
                      </a:r>
                      <a:r>
                        <a:rPr lang="en-US" sz="1200" dirty="0" err="1" smtClean="0"/>
                        <a:t>gb</a:t>
                      </a:r>
                      <a:endParaRPr lang="en-US" sz="1200" dirty="0"/>
                    </a:p>
                  </a:txBody>
                  <a:tcPr/>
                </a:tc>
              </a:tr>
              <a:tr h="44884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Hard disk space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 </a:t>
                      </a:r>
                      <a:r>
                        <a:rPr lang="en-US" sz="1200" dirty="0" err="1" smtClean="0"/>
                        <a:t>gb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 </a:t>
                      </a:r>
                      <a:r>
                        <a:rPr lang="en-US" sz="1200" dirty="0" err="1" smtClean="0"/>
                        <a:t>gb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14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gb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389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Requirements - Agent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8238772" cy="217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4343400"/>
            <a:ext cx="8503920" cy="1905000"/>
          </a:xfrm>
          <a:prstGeom prst="rect">
            <a:avLst/>
          </a:prstGeom>
        </p:spPr>
        <p:txBody>
          <a:bodyPr vert="horz">
            <a:normAutofit fontScale="47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endParaRPr lang="en-US" dirty="0" smtClean="0"/>
          </a:p>
          <a:p>
            <a:pPr marL="0" indent="0">
              <a:buFont typeface="Wingdings 2"/>
              <a:buNone/>
            </a:pPr>
            <a:endParaRPr lang="en-US" dirty="0" smtClean="0"/>
          </a:p>
          <a:p>
            <a:pPr marL="0" indent="0">
              <a:buFont typeface="Wingdings 2"/>
              <a:buNone/>
            </a:pPr>
            <a:endParaRPr lang="en-US" dirty="0" smtClean="0"/>
          </a:p>
          <a:p>
            <a:pPr marL="0" indent="0">
              <a:buFont typeface="Wingdings 2"/>
              <a:buNone/>
            </a:pPr>
            <a:endParaRPr lang="en-US" dirty="0" smtClean="0"/>
          </a:p>
          <a:p>
            <a:pPr marL="0" indent="0">
              <a:buFont typeface="Wingdings 2"/>
              <a:buNone/>
            </a:pPr>
            <a:endParaRPr lang="en-US" dirty="0" smtClean="0"/>
          </a:p>
          <a:p>
            <a:pPr marL="0" indent="0">
              <a:buFont typeface="Wingdings 2"/>
              <a:buNone/>
            </a:pPr>
            <a:endParaRPr lang="en-US" dirty="0" smtClean="0"/>
          </a:p>
          <a:p>
            <a:pPr marL="0" indent="0">
              <a:buFont typeface="Wingdings 2"/>
              <a:buNone/>
            </a:pPr>
            <a:endParaRPr lang="en-US" dirty="0" smtClean="0"/>
          </a:p>
          <a:p>
            <a:pPr marL="0" indent="0">
              <a:buFont typeface="Wingdings 2"/>
              <a:buNone/>
            </a:pPr>
            <a:r>
              <a:rPr lang="en-US" sz="3300" dirty="0" smtClean="0"/>
              <a:t>Recommend minimum 1gb RAM (for agent), 2 </a:t>
            </a:r>
            <a:r>
              <a:rPr lang="en-US" sz="3300" dirty="0" err="1" smtClean="0"/>
              <a:t>cpus</a:t>
            </a:r>
            <a:r>
              <a:rPr lang="en-US" sz="3300" dirty="0" smtClean="0"/>
              <a:t>, 4gb storage + stage (+ room for </a:t>
            </a:r>
            <a:r>
              <a:rPr lang="en-US" sz="3300" dirty="0" err="1" smtClean="0"/>
              <a:t>logfiles</a:t>
            </a:r>
            <a:r>
              <a:rPr lang="en-US" sz="3300" dirty="0" smtClean="0"/>
              <a:t>)</a:t>
            </a:r>
            <a:endParaRPr lang="en-US" sz="3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Requirements - Repository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56683717"/>
              </p:ext>
            </p:extLst>
          </p:nvPr>
        </p:nvGraphicFramePr>
        <p:xfrm>
          <a:off x="304800" y="2819400"/>
          <a:ext cx="850424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060"/>
                <a:gridCol w="2126060"/>
                <a:gridCol w="2126060"/>
                <a:gridCol w="212606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Small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Medium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Large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CPU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</a:t>
                      </a:r>
                      <a:r>
                        <a:rPr lang="en-US" dirty="0" err="1" smtClean="0"/>
                        <a:t>gb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 </a:t>
                      </a:r>
                      <a:r>
                        <a:rPr lang="en-US" dirty="0" err="1" smtClean="0"/>
                        <a:t>gb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 </a:t>
                      </a:r>
                      <a:r>
                        <a:rPr lang="en-US" dirty="0" err="1" smtClean="0"/>
                        <a:t>gb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Hard Disk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 </a:t>
                      </a:r>
                      <a:r>
                        <a:rPr lang="en-US" dirty="0" err="1" smtClean="0"/>
                        <a:t>gb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 </a:t>
                      </a:r>
                      <a:r>
                        <a:rPr lang="en-US" dirty="0" err="1" smtClean="0"/>
                        <a:t>gb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400 </a:t>
                      </a:r>
                      <a:r>
                        <a:rPr lang="en-US" dirty="0" err="1" smtClean="0"/>
                        <a:t>gb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4343400"/>
            <a:ext cx="8503920" cy="1905000"/>
          </a:xfrm>
          <a:prstGeom prst="rect">
            <a:avLst/>
          </a:prstGeom>
        </p:spPr>
        <p:txBody>
          <a:bodyPr vert="horz">
            <a:normAutofit fontScale="47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endParaRPr lang="en-US" dirty="0" smtClean="0"/>
          </a:p>
          <a:p>
            <a:pPr marL="0" indent="0">
              <a:buFont typeface="Wingdings 2"/>
              <a:buNone/>
            </a:pPr>
            <a:endParaRPr lang="en-US" dirty="0" smtClean="0"/>
          </a:p>
          <a:p>
            <a:pPr marL="0" indent="0">
              <a:buFont typeface="Wingdings 2"/>
              <a:buNone/>
            </a:pPr>
            <a:endParaRPr lang="en-US" dirty="0" smtClean="0"/>
          </a:p>
          <a:p>
            <a:pPr marL="0" indent="0">
              <a:buFont typeface="Wingdings 2"/>
              <a:buNone/>
            </a:pPr>
            <a:endParaRPr lang="en-US" dirty="0" smtClean="0"/>
          </a:p>
          <a:p>
            <a:pPr marL="0" indent="0">
              <a:buFont typeface="Wingdings 2"/>
              <a:buNone/>
            </a:pPr>
            <a:endParaRPr lang="en-US" dirty="0" smtClean="0"/>
          </a:p>
          <a:p>
            <a:pPr marL="0" indent="0">
              <a:buFont typeface="Wingdings 2"/>
              <a:buNone/>
            </a:pPr>
            <a:endParaRPr lang="en-US" dirty="0" smtClean="0"/>
          </a:p>
          <a:p>
            <a:pPr marL="0" indent="0">
              <a:buFont typeface="Wingdings 2"/>
              <a:buNone/>
            </a:pPr>
            <a:endParaRPr lang="en-US" dirty="0" smtClean="0"/>
          </a:p>
          <a:p>
            <a:pPr marL="0" indent="0">
              <a:buFont typeface="Wingdings 2"/>
              <a:buNone/>
            </a:pPr>
            <a:r>
              <a:rPr lang="en-US" sz="3300" dirty="0" smtClean="0"/>
              <a:t>Recommend minimum 2gb RAM (for </a:t>
            </a:r>
            <a:r>
              <a:rPr lang="en-US" sz="3300" dirty="0" err="1" smtClean="0"/>
              <a:t>db</a:t>
            </a:r>
            <a:r>
              <a:rPr lang="en-US" sz="3300" dirty="0" smtClean="0"/>
              <a:t>), 2 </a:t>
            </a:r>
            <a:r>
              <a:rPr lang="en-US" sz="3300" dirty="0" err="1" smtClean="0"/>
              <a:t>cpus</a:t>
            </a:r>
            <a:r>
              <a:rPr lang="en-US" sz="3300" dirty="0" smtClean="0"/>
              <a:t>, 50gb storage + stage (+ </a:t>
            </a:r>
            <a:r>
              <a:rPr lang="en-US" sz="3300" dirty="0" err="1" smtClean="0"/>
              <a:t>logfiles</a:t>
            </a:r>
            <a:r>
              <a:rPr lang="en-US" sz="3300" dirty="0" smtClean="0"/>
              <a:t> and backups)</a:t>
            </a:r>
            <a:endParaRPr lang="en-US" sz="3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Oracle-Validated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2100" dirty="0" smtClean="0"/>
              <a:t>On Oracle Enterprise Linux 5.x (for package installation) – As user root – This will set and install everything as well as create Oracle user and groups</a:t>
            </a:r>
            <a:endParaRPr lang="en-US" sz="21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100" dirty="0"/>
          </a:p>
          <a:p>
            <a:pPr marL="0" indent="0" algn="ctr">
              <a:buNone/>
            </a:pPr>
            <a:r>
              <a:rPr lang="en-US" sz="3300" b="1" dirty="0" smtClean="0">
                <a:latin typeface="Courier New" pitchFamily="49" charset="0"/>
                <a:cs typeface="Courier New" pitchFamily="49" charset="0"/>
              </a:rPr>
              <a:t># yum install oracle-validated</a:t>
            </a:r>
            <a:endParaRPr lang="en-US" sz="3300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 lvl="1"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lvl="1"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 lvl="1"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2100" dirty="0" smtClean="0"/>
              <a:t>OUI will inform you of missing packages and allow you to fix or ignore</a:t>
            </a:r>
            <a:endParaRPr lang="en-US" sz="21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Packages – Cloud Specific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you have already installed 11g </a:t>
            </a:r>
            <a:r>
              <a:rPr lang="en-US" dirty="0" err="1" smtClean="0"/>
              <a:t>db</a:t>
            </a:r>
            <a:r>
              <a:rPr lang="en-US" dirty="0" smtClean="0"/>
              <a:t>, these will be present:</a:t>
            </a:r>
          </a:p>
          <a:p>
            <a:endParaRPr lang="en-US" dirty="0"/>
          </a:p>
          <a:p>
            <a:pPr marL="274320" lvl="1" indent="0">
              <a:buNone/>
            </a:pPr>
            <a:r>
              <a:rPr lang="en-US" sz="1400" b="1" dirty="0">
                <a:latin typeface="Courier New" pitchFamily="49" charset="0"/>
                <a:cs typeface="Courier New" pitchFamily="49" charset="0"/>
              </a:rPr>
              <a:t># OL 5.x and 6.x make-3* </a:t>
            </a: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 marL="274320" lvl="1" indent="0"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binutils-2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* </a:t>
            </a: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 marL="274320" lvl="1" indent="0"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gcc-4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* </a:t>
            </a: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 marL="274320" lvl="1" indent="0"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libaio-0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* </a:t>
            </a: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 marL="274320" lvl="1" indent="0"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glibc-common-2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* </a:t>
            </a: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 marL="274320" lvl="1" indent="0">
              <a:buNone/>
            </a:pP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libstdc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++-4* </a:t>
            </a: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 marL="274320" lvl="1" indent="0"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sysstat-5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* </a:t>
            </a: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 marL="274320" lvl="1" indent="0"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#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OL 5.x only </a:t>
            </a: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 marL="274320" lvl="1" indent="0"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setarch-1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* </a:t>
            </a: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 marL="274320" lvl="1" indent="0"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rng-utils-2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86088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Packages – Install Manual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73752"/>
          </a:xfrm>
        </p:spPr>
        <p:txBody>
          <a:bodyPr>
            <a:normAutofit fontScale="25000" lnSpcReduction="20000"/>
          </a:bodyPr>
          <a:lstStyle/>
          <a:p>
            <a:r>
              <a:rPr lang="en-US" sz="6600" dirty="0"/>
              <a:t>Consult with Oracle Installation Documentation for complete listing</a:t>
            </a:r>
          </a:p>
          <a:p>
            <a:pPr marL="0" indent="0">
              <a:buNone/>
            </a:pPr>
            <a:endParaRPr lang="en-US" sz="6600" dirty="0"/>
          </a:p>
          <a:p>
            <a:r>
              <a:rPr lang="en-US" sz="6600" dirty="0"/>
              <a:t>Packages: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5400" b="1" dirty="0">
                <a:latin typeface="Courier New" pitchFamily="49" charset="0"/>
                <a:cs typeface="Courier New" pitchFamily="49" charset="0"/>
              </a:rPr>
              <a:t># rpm -</a:t>
            </a:r>
            <a:r>
              <a:rPr lang="en-US" sz="5400" b="1" dirty="0" err="1">
                <a:latin typeface="Courier New" pitchFamily="49" charset="0"/>
                <a:cs typeface="Courier New" pitchFamily="49" charset="0"/>
              </a:rPr>
              <a:t>qa</a:t>
            </a:r>
            <a:r>
              <a:rPr lang="en-US" sz="5400" b="1" dirty="0">
                <a:latin typeface="Courier New" pitchFamily="49" charset="0"/>
                <a:cs typeface="Courier New" pitchFamily="49" charset="0"/>
              </a:rPr>
              <a:t> --</a:t>
            </a:r>
            <a:r>
              <a:rPr lang="en-US" sz="5400" b="1" dirty="0" err="1">
                <a:latin typeface="Courier New" pitchFamily="49" charset="0"/>
                <a:cs typeface="Courier New" pitchFamily="49" charset="0"/>
              </a:rPr>
              <a:t>queryformat</a:t>
            </a:r>
            <a:r>
              <a:rPr lang="en-US" sz="5400" b="1" dirty="0">
                <a:latin typeface="Courier New" pitchFamily="49" charset="0"/>
                <a:cs typeface="Courier New" pitchFamily="49" charset="0"/>
              </a:rPr>
              <a:t> "%{NAME}-%{VERSION}-\ %{RELEASE}(%{ARCH})\n" | </a:t>
            </a:r>
            <a:r>
              <a:rPr lang="en-US" sz="5400" b="1" dirty="0" err="1">
                <a:latin typeface="Courier New" pitchFamily="49" charset="0"/>
                <a:cs typeface="Courier New" pitchFamily="49" charset="0"/>
              </a:rPr>
              <a:t>grep</a:t>
            </a:r>
            <a:r>
              <a:rPr lang="en-US" sz="5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5400" b="1" dirty="0" err="1">
                <a:latin typeface="Courier New" pitchFamily="49" charset="0"/>
                <a:cs typeface="Courier New" pitchFamily="49" charset="0"/>
              </a:rPr>
              <a:t>glibc</a:t>
            </a:r>
            <a:endParaRPr lang="en-US" sz="5400" b="1" dirty="0">
              <a:latin typeface="Courier New" pitchFamily="49" charset="0"/>
              <a:cs typeface="Courier New" pitchFamily="49" charset="0"/>
            </a:endParaRPr>
          </a:p>
          <a:p>
            <a:endParaRPr lang="en-US" sz="5000" dirty="0" smtClean="0"/>
          </a:p>
          <a:p>
            <a:endParaRPr lang="en-US" sz="5000" dirty="0"/>
          </a:p>
          <a:p>
            <a:r>
              <a:rPr lang="en-US" sz="5000" dirty="0" smtClean="0"/>
              <a:t>From the Linux media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300" b="1" dirty="0">
                <a:latin typeface="Courier New" pitchFamily="49" charset="0"/>
                <a:cs typeface="Courier New" pitchFamily="49" charset="0"/>
              </a:rPr>
              <a:t>rpm -</a:t>
            </a:r>
            <a:r>
              <a:rPr lang="en-US" sz="3300" b="1" dirty="0" err="1">
                <a:latin typeface="Courier New" pitchFamily="49" charset="0"/>
                <a:cs typeface="Courier New" pitchFamily="49" charset="0"/>
              </a:rPr>
              <a:t>Uvh</a:t>
            </a:r>
            <a:r>
              <a:rPr lang="en-US" sz="3300" b="1" dirty="0">
                <a:latin typeface="Courier New" pitchFamily="49" charset="0"/>
                <a:cs typeface="Courier New" pitchFamily="49" charset="0"/>
              </a:rPr>
              <a:t> binutils-2.* </a:t>
            </a:r>
            <a:endParaRPr lang="en-US" sz="33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3300" b="1" dirty="0" smtClean="0">
                <a:latin typeface="Courier New" pitchFamily="49" charset="0"/>
                <a:cs typeface="Courier New" pitchFamily="49" charset="0"/>
              </a:rPr>
              <a:t>rpm </a:t>
            </a:r>
            <a:r>
              <a:rPr lang="en-US" sz="3300" b="1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sz="3300" b="1" dirty="0" err="1">
                <a:latin typeface="Courier New" pitchFamily="49" charset="0"/>
                <a:cs typeface="Courier New" pitchFamily="49" charset="0"/>
              </a:rPr>
              <a:t>Uvh</a:t>
            </a:r>
            <a:r>
              <a:rPr lang="en-US" sz="33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300" b="1" dirty="0" err="1">
                <a:latin typeface="Courier New" pitchFamily="49" charset="0"/>
                <a:cs typeface="Courier New" pitchFamily="49" charset="0"/>
              </a:rPr>
              <a:t>compat-libstdc</a:t>
            </a:r>
            <a:r>
              <a:rPr lang="en-US" sz="3300" b="1" dirty="0">
                <a:latin typeface="Courier New" pitchFamily="49" charset="0"/>
                <a:cs typeface="Courier New" pitchFamily="49" charset="0"/>
              </a:rPr>
              <a:t>++-33* </a:t>
            </a:r>
            <a:endParaRPr lang="en-US" sz="33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3300" b="1" dirty="0" smtClean="0">
                <a:latin typeface="Courier New" pitchFamily="49" charset="0"/>
                <a:cs typeface="Courier New" pitchFamily="49" charset="0"/>
              </a:rPr>
              <a:t>rpm </a:t>
            </a:r>
            <a:r>
              <a:rPr lang="en-US" sz="3300" b="1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sz="3300" b="1" dirty="0" err="1">
                <a:latin typeface="Courier New" pitchFamily="49" charset="0"/>
                <a:cs typeface="Courier New" pitchFamily="49" charset="0"/>
              </a:rPr>
              <a:t>Uvh</a:t>
            </a:r>
            <a:r>
              <a:rPr lang="en-US" sz="33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300" b="1" dirty="0" err="1">
                <a:latin typeface="Courier New" pitchFamily="49" charset="0"/>
                <a:cs typeface="Courier New" pitchFamily="49" charset="0"/>
              </a:rPr>
              <a:t>compat-libstdc</a:t>
            </a:r>
            <a:r>
              <a:rPr lang="en-US" sz="3300" b="1" dirty="0">
                <a:latin typeface="Courier New" pitchFamily="49" charset="0"/>
                <a:cs typeface="Courier New" pitchFamily="49" charset="0"/>
              </a:rPr>
              <a:t>++-33*.i386.rpm </a:t>
            </a:r>
            <a:endParaRPr lang="en-US" sz="33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3300" b="1" dirty="0" smtClean="0">
                <a:latin typeface="Courier New" pitchFamily="49" charset="0"/>
                <a:cs typeface="Courier New" pitchFamily="49" charset="0"/>
              </a:rPr>
              <a:t>rpm </a:t>
            </a:r>
            <a:r>
              <a:rPr lang="en-US" sz="3300" b="1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sz="3300" b="1" dirty="0" err="1">
                <a:latin typeface="Courier New" pitchFamily="49" charset="0"/>
                <a:cs typeface="Courier New" pitchFamily="49" charset="0"/>
              </a:rPr>
              <a:t>Uvh</a:t>
            </a:r>
            <a:r>
              <a:rPr lang="en-US" sz="33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300" b="1" dirty="0" err="1">
                <a:latin typeface="Courier New" pitchFamily="49" charset="0"/>
                <a:cs typeface="Courier New" pitchFamily="49" charset="0"/>
              </a:rPr>
              <a:t>elfutils-libelf</a:t>
            </a:r>
            <a:r>
              <a:rPr lang="en-US" sz="3300" b="1" dirty="0">
                <a:latin typeface="Courier New" pitchFamily="49" charset="0"/>
                <a:cs typeface="Courier New" pitchFamily="49" charset="0"/>
              </a:rPr>
              <a:t>* </a:t>
            </a:r>
            <a:endParaRPr lang="en-US" sz="33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3300" b="1" dirty="0" smtClean="0">
                <a:latin typeface="Courier New" pitchFamily="49" charset="0"/>
                <a:cs typeface="Courier New" pitchFamily="49" charset="0"/>
              </a:rPr>
              <a:t>rpm </a:t>
            </a:r>
            <a:r>
              <a:rPr lang="en-US" sz="3300" b="1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sz="3300" b="1" dirty="0" err="1">
                <a:latin typeface="Courier New" pitchFamily="49" charset="0"/>
                <a:cs typeface="Courier New" pitchFamily="49" charset="0"/>
              </a:rPr>
              <a:t>Uvh</a:t>
            </a:r>
            <a:r>
              <a:rPr lang="en-US" sz="3300" b="1" dirty="0">
                <a:latin typeface="Courier New" pitchFamily="49" charset="0"/>
                <a:cs typeface="Courier New" pitchFamily="49" charset="0"/>
              </a:rPr>
              <a:t> gcc-4.* </a:t>
            </a:r>
            <a:endParaRPr lang="en-US" sz="33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3300" b="1" dirty="0" smtClean="0">
                <a:latin typeface="Courier New" pitchFamily="49" charset="0"/>
                <a:cs typeface="Courier New" pitchFamily="49" charset="0"/>
              </a:rPr>
              <a:t>rpm </a:t>
            </a:r>
            <a:r>
              <a:rPr lang="en-US" sz="3300" b="1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sz="3300" b="1" dirty="0" err="1">
                <a:latin typeface="Courier New" pitchFamily="49" charset="0"/>
                <a:cs typeface="Courier New" pitchFamily="49" charset="0"/>
              </a:rPr>
              <a:t>Uvh</a:t>
            </a:r>
            <a:r>
              <a:rPr lang="en-US" sz="3300" b="1" dirty="0">
                <a:latin typeface="Courier New" pitchFamily="49" charset="0"/>
                <a:cs typeface="Courier New" pitchFamily="49" charset="0"/>
              </a:rPr>
              <a:t> gcc-c++-4.* </a:t>
            </a:r>
            <a:endParaRPr lang="en-US" sz="33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3300" b="1" dirty="0" smtClean="0">
                <a:latin typeface="Courier New" pitchFamily="49" charset="0"/>
                <a:cs typeface="Courier New" pitchFamily="49" charset="0"/>
              </a:rPr>
              <a:t>rpm </a:t>
            </a:r>
            <a:r>
              <a:rPr lang="en-US" sz="3300" b="1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sz="3300" b="1" dirty="0" err="1">
                <a:latin typeface="Courier New" pitchFamily="49" charset="0"/>
                <a:cs typeface="Courier New" pitchFamily="49" charset="0"/>
              </a:rPr>
              <a:t>Uvh</a:t>
            </a:r>
            <a:r>
              <a:rPr lang="en-US" sz="3300" b="1" dirty="0">
                <a:latin typeface="Courier New" pitchFamily="49" charset="0"/>
                <a:cs typeface="Courier New" pitchFamily="49" charset="0"/>
              </a:rPr>
              <a:t> glibc-2.* </a:t>
            </a:r>
            <a:endParaRPr lang="en-US" sz="33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3300" b="1" dirty="0" smtClean="0">
                <a:latin typeface="Courier New" pitchFamily="49" charset="0"/>
                <a:cs typeface="Courier New" pitchFamily="49" charset="0"/>
              </a:rPr>
              <a:t>rpm </a:t>
            </a:r>
            <a:r>
              <a:rPr lang="en-US" sz="3300" b="1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sz="3300" b="1" dirty="0" err="1">
                <a:latin typeface="Courier New" pitchFamily="49" charset="0"/>
                <a:cs typeface="Courier New" pitchFamily="49" charset="0"/>
              </a:rPr>
              <a:t>Uvh</a:t>
            </a:r>
            <a:r>
              <a:rPr lang="en-US" sz="3300" b="1" dirty="0">
                <a:latin typeface="Courier New" pitchFamily="49" charset="0"/>
                <a:cs typeface="Courier New" pitchFamily="49" charset="0"/>
              </a:rPr>
              <a:t> glibc-common-2.* </a:t>
            </a:r>
            <a:endParaRPr lang="en-US" sz="33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3300" b="1" dirty="0" smtClean="0">
                <a:latin typeface="Courier New" pitchFamily="49" charset="0"/>
                <a:cs typeface="Courier New" pitchFamily="49" charset="0"/>
              </a:rPr>
              <a:t>rpm </a:t>
            </a:r>
            <a:r>
              <a:rPr lang="en-US" sz="3300" b="1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sz="3300" b="1" dirty="0" err="1">
                <a:latin typeface="Courier New" pitchFamily="49" charset="0"/>
                <a:cs typeface="Courier New" pitchFamily="49" charset="0"/>
              </a:rPr>
              <a:t>Uvh</a:t>
            </a:r>
            <a:r>
              <a:rPr lang="en-US" sz="3300" b="1" dirty="0">
                <a:latin typeface="Courier New" pitchFamily="49" charset="0"/>
                <a:cs typeface="Courier New" pitchFamily="49" charset="0"/>
              </a:rPr>
              <a:t> glibc-devel-2.* </a:t>
            </a:r>
            <a:endParaRPr lang="en-US" sz="33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3300" b="1" dirty="0" smtClean="0">
                <a:latin typeface="Courier New" pitchFamily="49" charset="0"/>
                <a:cs typeface="Courier New" pitchFamily="49" charset="0"/>
              </a:rPr>
              <a:t>rpm </a:t>
            </a:r>
            <a:r>
              <a:rPr lang="en-US" sz="3300" b="1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sz="3300" b="1" dirty="0" err="1">
                <a:latin typeface="Courier New" pitchFamily="49" charset="0"/>
                <a:cs typeface="Courier New" pitchFamily="49" charset="0"/>
              </a:rPr>
              <a:t>Uvh</a:t>
            </a:r>
            <a:r>
              <a:rPr lang="en-US" sz="3300" b="1" dirty="0">
                <a:latin typeface="Courier New" pitchFamily="49" charset="0"/>
                <a:cs typeface="Courier New" pitchFamily="49" charset="0"/>
              </a:rPr>
              <a:t> glibc-headers-2.* </a:t>
            </a:r>
            <a:endParaRPr lang="en-US" sz="33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3300" b="1" dirty="0" smtClean="0">
                <a:latin typeface="Courier New" pitchFamily="49" charset="0"/>
                <a:cs typeface="Courier New" pitchFamily="49" charset="0"/>
              </a:rPr>
              <a:t>rpm </a:t>
            </a:r>
            <a:r>
              <a:rPr lang="en-US" sz="3300" b="1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sz="3300" b="1" dirty="0" err="1">
                <a:latin typeface="Courier New" pitchFamily="49" charset="0"/>
                <a:cs typeface="Courier New" pitchFamily="49" charset="0"/>
              </a:rPr>
              <a:t>Uvh</a:t>
            </a:r>
            <a:r>
              <a:rPr lang="en-US" sz="33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300" b="1" dirty="0" err="1">
                <a:latin typeface="Courier New" pitchFamily="49" charset="0"/>
                <a:cs typeface="Courier New" pitchFamily="49" charset="0"/>
              </a:rPr>
              <a:t>ksh</a:t>
            </a:r>
            <a:r>
              <a:rPr lang="en-US" sz="3300" b="1" dirty="0">
                <a:latin typeface="Courier New" pitchFamily="49" charset="0"/>
                <a:cs typeface="Courier New" pitchFamily="49" charset="0"/>
              </a:rPr>
              <a:t>* </a:t>
            </a:r>
            <a:endParaRPr lang="en-US" sz="33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3300" b="1" dirty="0" smtClean="0">
                <a:latin typeface="Courier New" pitchFamily="49" charset="0"/>
                <a:cs typeface="Courier New" pitchFamily="49" charset="0"/>
              </a:rPr>
              <a:t>rpm </a:t>
            </a:r>
            <a:r>
              <a:rPr lang="en-US" sz="3300" b="1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sz="3300" b="1" dirty="0" err="1">
                <a:latin typeface="Courier New" pitchFamily="49" charset="0"/>
                <a:cs typeface="Courier New" pitchFamily="49" charset="0"/>
              </a:rPr>
              <a:t>Uvh</a:t>
            </a:r>
            <a:r>
              <a:rPr lang="en-US" sz="3300" b="1" dirty="0">
                <a:latin typeface="Courier New" pitchFamily="49" charset="0"/>
                <a:cs typeface="Courier New" pitchFamily="49" charset="0"/>
              </a:rPr>
              <a:t> libaio-0.* </a:t>
            </a:r>
            <a:endParaRPr lang="en-US" sz="33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3300" b="1" dirty="0" smtClean="0">
                <a:latin typeface="Courier New" pitchFamily="49" charset="0"/>
                <a:cs typeface="Courier New" pitchFamily="49" charset="0"/>
              </a:rPr>
              <a:t>rpm </a:t>
            </a:r>
            <a:r>
              <a:rPr lang="en-US" sz="3300" b="1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sz="3300" b="1" dirty="0" err="1">
                <a:latin typeface="Courier New" pitchFamily="49" charset="0"/>
                <a:cs typeface="Courier New" pitchFamily="49" charset="0"/>
              </a:rPr>
              <a:t>Uvh</a:t>
            </a:r>
            <a:r>
              <a:rPr lang="en-US" sz="3300" b="1" dirty="0">
                <a:latin typeface="Courier New" pitchFamily="49" charset="0"/>
                <a:cs typeface="Courier New" pitchFamily="49" charset="0"/>
              </a:rPr>
              <a:t> libaio-devel-0.* </a:t>
            </a:r>
            <a:endParaRPr lang="en-US" sz="33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3300" b="1" dirty="0" smtClean="0">
                <a:latin typeface="Courier New" pitchFamily="49" charset="0"/>
                <a:cs typeface="Courier New" pitchFamily="49" charset="0"/>
              </a:rPr>
              <a:t>rpm </a:t>
            </a:r>
            <a:r>
              <a:rPr lang="en-US" sz="3300" b="1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sz="3300" b="1" dirty="0" err="1">
                <a:latin typeface="Courier New" pitchFamily="49" charset="0"/>
                <a:cs typeface="Courier New" pitchFamily="49" charset="0"/>
              </a:rPr>
              <a:t>Uvh</a:t>
            </a:r>
            <a:r>
              <a:rPr lang="en-US" sz="3300" b="1" dirty="0">
                <a:latin typeface="Courier New" pitchFamily="49" charset="0"/>
                <a:cs typeface="Courier New" pitchFamily="49" charset="0"/>
              </a:rPr>
              <a:t> libgomp-4.* </a:t>
            </a:r>
            <a:endParaRPr lang="en-US" sz="33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3300" b="1" dirty="0" smtClean="0">
                <a:latin typeface="Courier New" pitchFamily="49" charset="0"/>
                <a:cs typeface="Courier New" pitchFamily="49" charset="0"/>
              </a:rPr>
              <a:t>rpm </a:t>
            </a:r>
            <a:r>
              <a:rPr lang="en-US" sz="3300" b="1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sz="3300" b="1" dirty="0" err="1">
                <a:latin typeface="Courier New" pitchFamily="49" charset="0"/>
                <a:cs typeface="Courier New" pitchFamily="49" charset="0"/>
              </a:rPr>
              <a:t>Uvh</a:t>
            </a:r>
            <a:r>
              <a:rPr lang="en-US" sz="3300" b="1" dirty="0">
                <a:latin typeface="Courier New" pitchFamily="49" charset="0"/>
                <a:cs typeface="Courier New" pitchFamily="49" charset="0"/>
              </a:rPr>
              <a:t> libgcc-4.* </a:t>
            </a:r>
            <a:endParaRPr lang="en-US" sz="33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3300" b="1" dirty="0" smtClean="0">
                <a:latin typeface="Courier New" pitchFamily="49" charset="0"/>
                <a:cs typeface="Courier New" pitchFamily="49" charset="0"/>
              </a:rPr>
              <a:t>rpm </a:t>
            </a:r>
            <a:r>
              <a:rPr lang="en-US" sz="3300" b="1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sz="3300" b="1" dirty="0" err="1">
                <a:latin typeface="Courier New" pitchFamily="49" charset="0"/>
                <a:cs typeface="Courier New" pitchFamily="49" charset="0"/>
              </a:rPr>
              <a:t>Uvh</a:t>
            </a:r>
            <a:r>
              <a:rPr lang="en-US" sz="3300" b="1" dirty="0">
                <a:latin typeface="Courier New" pitchFamily="49" charset="0"/>
                <a:cs typeface="Courier New" pitchFamily="49" charset="0"/>
              </a:rPr>
              <a:t> libstdc++-4.* </a:t>
            </a:r>
            <a:endParaRPr lang="en-US" sz="33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3300" b="1" dirty="0" smtClean="0">
                <a:latin typeface="Courier New" pitchFamily="49" charset="0"/>
                <a:cs typeface="Courier New" pitchFamily="49" charset="0"/>
              </a:rPr>
              <a:t>rpm </a:t>
            </a:r>
            <a:r>
              <a:rPr lang="en-US" sz="3300" b="1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sz="3300" b="1" dirty="0" err="1">
                <a:latin typeface="Courier New" pitchFamily="49" charset="0"/>
                <a:cs typeface="Courier New" pitchFamily="49" charset="0"/>
              </a:rPr>
              <a:t>Uvh</a:t>
            </a:r>
            <a:r>
              <a:rPr lang="en-US" sz="3300" b="1" dirty="0">
                <a:latin typeface="Courier New" pitchFamily="49" charset="0"/>
                <a:cs typeface="Courier New" pitchFamily="49" charset="0"/>
              </a:rPr>
              <a:t> libstdc++-devel-4.* </a:t>
            </a:r>
            <a:endParaRPr lang="en-US" sz="33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3300" b="1" dirty="0" smtClean="0">
                <a:latin typeface="Courier New" pitchFamily="49" charset="0"/>
                <a:cs typeface="Courier New" pitchFamily="49" charset="0"/>
              </a:rPr>
              <a:t>rpm </a:t>
            </a:r>
            <a:r>
              <a:rPr lang="en-US" sz="3300" b="1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sz="3300" b="1" dirty="0" err="1">
                <a:latin typeface="Courier New" pitchFamily="49" charset="0"/>
                <a:cs typeface="Courier New" pitchFamily="49" charset="0"/>
              </a:rPr>
              <a:t>Uvh</a:t>
            </a:r>
            <a:r>
              <a:rPr lang="en-US" sz="3300" b="1" dirty="0">
                <a:latin typeface="Courier New" pitchFamily="49" charset="0"/>
                <a:cs typeface="Courier New" pitchFamily="49" charset="0"/>
              </a:rPr>
              <a:t> make-3.* </a:t>
            </a:r>
            <a:endParaRPr lang="en-US" sz="33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3300" b="1" dirty="0" smtClean="0">
                <a:latin typeface="Courier New" pitchFamily="49" charset="0"/>
                <a:cs typeface="Courier New" pitchFamily="49" charset="0"/>
              </a:rPr>
              <a:t>rpm </a:t>
            </a:r>
            <a:r>
              <a:rPr lang="en-US" sz="3300" b="1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sz="3300" b="1" dirty="0" err="1">
                <a:latin typeface="Courier New" pitchFamily="49" charset="0"/>
                <a:cs typeface="Courier New" pitchFamily="49" charset="0"/>
              </a:rPr>
              <a:t>Uvh</a:t>
            </a:r>
            <a:r>
              <a:rPr lang="en-US" sz="3300" b="1" dirty="0">
                <a:latin typeface="Courier New" pitchFamily="49" charset="0"/>
                <a:cs typeface="Courier New" pitchFamily="49" charset="0"/>
              </a:rPr>
              <a:t> sysstat-7.* </a:t>
            </a:r>
            <a:endParaRPr lang="en-US" sz="33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3300" b="1" dirty="0" smtClean="0">
                <a:latin typeface="Courier New" pitchFamily="49" charset="0"/>
                <a:cs typeface="Courier New" pitchFamily="49" charset="0"/>
              </a:rPr>
              <a:t>rpm </a:t>
            </a:r>
            <a:r>
              <a:rPr lang="en-US" sz="3300" b="1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sz="3300" b="1" dirty="0" err="1">
                <a:latin typeface="Courier New" pitchFamily="49" charset="0"/>
                <a:cs typeface="Courier New" pitchFamily="49" charset="0"/>
              </a:rPr>
              <a:t>Uvh</a:t>
            </a:r>
            <a:r>
              <a:rPr lang="en-US" sz="3300" b="1" dirty="0">
                <a:latin typeface="Courier New" pitchFamily="49" charset="0"/>
                <a:cs typeface="Courier New" pitchFamily="49" charset="0"/>
              </a:rPr>
              <a:t> unixODBC-2.* </a:t>
            </a:r>
            <a:endParaRPr lang="en-US" sz="33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3300" b="1" dirty="0" smtClean="0">
                <a:latin typeface="Courier New" pitchFamily="49" charset="0"/>
                <a:cs typeface="Courier New" pitchFamily="49" charset="0"/>
              </a:rPr>
              <a:t>rpm </a:t>
            </a:r>
            <a:r>
              <a:rPr lang="en-US" sz="3300" b="1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sz="3300" b="1" dirty="0" err="1">
                <a:latin typeface="Courier New" pitchFamily="49" charset="0"/>
                <a:cs typeface="Courier New" pitchFamily="49" charset="0"/>
              </a:rPr>
              <a:t>Uvh</a:t>
            </a:r>
            <a:r>
              <a:rPr lang="en-US" sz="3300" b="1" dirty="0">
                <a:latin typeface="Courier New" pitchFamily="49" charset="0"/>
                <a:cs typeface="Courier New" pitchFamily="49" charset="0"/>
              </a:rPr>
              <a:t> unixODBC-devel-2.* </a:t>
            </a:r>
            <a:endParaRPr lang="en-US" sz="33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3300" b="1" dirty="0" smtClean="0">
                <a:latin typeface="Courier New" pitchFamily="49" charset="0"/>
                <a:cs typeface="Courier New" pitchFamily="49" charset="0"/>
              </a:rPr>
              <a:t>rpm </a:t>
            </a:r>
            <a:r>
              <a:rPr lang="en-US" sz="3300" b="1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sz="3300" b="1" dirty="0" err="1">
                <a:latin typeface="Courier New" pitchFamily="49" charset="0"/>
                <a:cs typeface="Courier New" pitchFamily="49" charset="0"/>
              </a:rPr>
              <a:t>Uvh</a:t>
            </a:r>
            <a:r>
              <a:rPr lang="en-US" sz="33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300" b="1" dirty="0" err="1">
                <a:latin typeface="Courier New" pitchFamily="49" charset="0"/>
                <a:cs typeface="Courier New" pitchFamily="49" charset="0"/>
              </a:rPr>
              <a:t>numactl-devel</a:t>
            </a:r>
            <a:r>
              <a:rPr lang="en-US" sz="3300" b="1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sz="3300" b="1" dirty="0" smtClean="0">
                <a:latin typeface="Courier New" pitchFamily="49" charset="0"/>
                <a:cs typeface="Courier New" pitchFamily="49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40085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 </a:t>
            </a:r>
            <a:r>
              <a:rPr lang="en-US" dirty="0" err="1" smtClean="0"/>
              <a:t>Params</a:t>
            </a:r>
            <a:r>
              <a:rPr lang="en-US" dirty="0" smtClean="0"/>
              <a:t> – Manual </a:t>
            </a:r>
            <a:r>
              <a:rPr lang="en-US" dirty="0" err="1" smtClean="0"/>
              <a:t>Config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endParaRPr lang="en-US" sz="1800" dirty="0" smtClean="0">
              <a:cs typeface="Courier New" pitchFamily="49" charset="0"/>
            </a:endParaRPr>
          </a:p>
          <a:p>
            <a:r>
              <a:rPr lang="en-US" sz="2600" dirty="0" smtClean="0"/>
              <a:t>Check kernel </a:t>
            </a:r>
            <a:r>
              <a:rPr lang="en-US" sz="2600" dirty="0" err="1"/>
              <a:t>params</a:t>
            </a:r>
            <a:r>
              <a:rPr lang="en-US" sz="2600" dirty="0"/>
              <a:t>:</a:t>
            </a:r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# /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sbin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sysctl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-a |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grep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&lt;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param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-name&gt;</a:t>
            </a:r>
          </a:p>
          <a:p>
            <a:endParaRPr lang="en-US" sz="1800" dirty="0">
              <a:cs typeface="Courier New" pitchFamily="49" charset="0"/>
            </a:endParaRPr>
          </a:p>
          <a:p>
            <a:r>
              <a:rPr lang="en-US" sz="2600" dirty="0" smtClean="0">
                <a:cs typeface="Courier New" pitchFamily="49" charset="0"/>
              </a:rPr>
              <a:t>As user root, add the following lines to /</a:t>
            </a:r>
            <a:r>
              <a:rPr lang="en-US" sz="2600" dirty="0" err="1" smtClean="0">
                <a:cs typeface="Courier New" pitchFamily="49" charset="0"/>
              </a:rPr>
              <a:t>etc</a:t>
            </a:r>
            <a:r>
              <a:rPr lang="en-US" sz="2600" dirty="0" smtClean="0">
                <a:cs typeface="Courier New" pitchFamily="49" charset="0"/>
              </a:rPr>
              <a:t>/</a:t>
            </a:r>
            <a:r>
              <a:rPr lang="en-US" sz="2600" dirty="0" err="1" smtClean="0">
                <a:cs typeface="Courier New" pitchFamily="49" charset="0"/>
              </a:rPr>
              <a:t>sysctl.conf</a:t>
            </a:r>
            <a:endParaRPr lang="en-US" sz="2600" dirty="0" smtClean="0">
              <a:cs typeface="Courier New" pitchFamily="49" charset="0"/>
            </a:endParaRPr>
          </a:p>
          <a:p>
            <a:pPr marL="0" indent="0">
              <a:buNone/>
            </a:pP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fs.suid_dumpable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= 1 </a:t>
            </a: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fs.aio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-max-nr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= 1048576 </a:t>
            </a: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fs.file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-max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= 6815744 </a:t>
            </a: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kernel.shmall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= 2097152 </a:t>
            </a: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kernel.shmmax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= 536870912 </a:t>
            </a: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kernel.shmmni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= 4096 </a:t>
            </a: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kernel.sem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= 250 32000 100 128 </a:t>
            </a: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net.ipv4.ip_local_port_range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= 9000 65500 </a:t>
            </a: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net.core.rmem_default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=4194304 </a:t>
            </a:r>
          </a:p>
          <a:p>
            <a:pPr marL="0" indent="0">
              <a:buNone/>
            </a:pP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net.core.rmem_max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=4194304 </a:t>
            </a:r>
          </a:p>
          <a:p>
            <a:pPr marL="0" indent="0">
              <a:buNone/>
            </a:pP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net.core.wmem_default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=262144 </a:t>
            </a:r>
          </a:p>
          <a:p>
            <a:pPr marL="0" indent="0">
              <a:buNone/>
            </a:pP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net.core.wmem_max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=1048586</a:t>
            </a:r>
          </a:p>
          <a:p>
            <a:pPr marL="0" indent="0">
              <a:buNone/>
            </a:pP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600" dirty="0" smtClean="0">
                <a:cs typeface="Courier New" pitchFamily="49" charset="0"/>
              </a:rPr>
              <a:t>Execute the following to update current </a:t>
            </a:r>
            <a:r>
              <a:rPr lang="en-US" sz="2600" dirty="0" err="1" smtClean="0">
                <a:cs typeface="Courier New" pitchFamily="49" charset="0"/>
              </a:rPr>
              <a:t>params</a:t>
            </a:r>
            <a:endParaRPr lang="en-US" sz="2600" dirty="0" smtClean="0">
              <a:cs typeface="Courier New" pitchFamily="49" charset="0"/>
            </a:endParaRPr>
          </a:p>
          <a:p>
            <a:pPr marL="0" indent="0">
              <a:buNone/>
            </a:pP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# /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sbin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sysctl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-p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59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Topics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Overview and Installation of Oracle’s New Cloud Control 12c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Overview</a:t>
            </a:r>
          </a:p>
          <a:p>
            <a:pPr marL="0" indent="0">
              <a:buNone/>
            </a:pPr>
            <a:r>
              <a:rPr lang="en-US" dirty="0" smtClean="0"/>
              <a:t>Part 1 - Installation</a:t>
            </a:r>
          </a:p>
          <a:p>
            <a:r>
              <a:rPr lang="en-US" dirty="0" smtClean="0"/>
              <a:t>Requirements</a:t>
            </a:r>
          </a:p>
          <a:p>
            <a:r>
              <a:rPr lang="en-US" dirty="0" smtClean="0"/>
              <a:t>Pre-requisites</a:t>
            </a:r>
          </a:p>
          <a:p>
            <a:r>
              <a:rPr lang="en-US" dirty="0" smtClean="0"/>
              <a:t>Database Installation</a:t>
            </a:r>
          </a:p>
          <a:p>
            <a:r>
              <a:rPr lang="en-US" dirty="0" smtClean="0"/>
              <a:t>OMS, Agent, and Plug-ins Installation</a:t>
            </a:r>
          </a:p>
          <a:p>
            <a:r>
              <a:rPr lang="en-US" dirty="0"/>
              <a:t>Startup and </a:t>
            </a:r>
            <a:r>
              <a:rPr lang="en-US" dirty="0" smtClean="0"/>
              <a:t>Shutdown</a:t>
            </a:r>
          </a:p>
          <a:p>
            <a:pPr marL="0" indent="0">
              <a:buNone/>
            </a:pPr>
            <a:r>
              <a:rPr lang="en-US" dirty="0" smtClean="0"/>
              <a:t>Part 2 - Agent Deployment</a:t>
            </a:r>
          </a:p>
          <a:p>
            <a:r>
              <a:rPr lang="en-US" dirty="0" smtClean="0"/>
              <a:t>File System files and directories</a:t>
            </a:r>
          </a:p>
          <a:p>
            <a:r>
              <a:rPr lang="en-US" dirty="0" smtClean="0"/>
              <a:t>Interface Overview</a:t>
            </a:r>
          </a:p>
          <a:p>
            <a:r>
              <a:rPr lang="en-US" dirty="0" smtClean="0"/>
              <a:t>Questions</a:t>
            </a:r>
          </a:p>
          <a:p>
            <a:r>
              <a:rPr lang="en-US" dirty="0" smtClean="0"/>
              <a:t>Resources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Limits – Manual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Add the following lines to /</a:t>
            </a:r>
            <a:r>
              <a:rPr lang="en-US" dirty="0" err="1" smtClean="0"/>
              <a:t>etc</a:t>
            </a:r>
            <a:r>
              <a:rPr lang="en-US" dirty="0" smtClean="0"/>
              <a:t>/security/</a:t>
            </a:r>
            <a:r>
              <a:rPr lang="en-US" dirty="0" err="1" smtClean="0"/>
              <a:t>limits.conf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oracle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	soft 	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nproc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		2047</a:t>
            </a:r>
          </a:p>
          <a:p>
            <a:pPr marL="0" indent="0"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oracle 	hard 	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nproc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		16384 </a:t>
            </a:r>
          </a:p>
          <a:p>
            <a:pPr marL="0" indent="0"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oracle 	soft 	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nofile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	4096 </a:t>
            </a:r>
          </a:p>
          <a:p>
            <a:pPr marL="0" indent="0"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oracle 	hard 	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nofile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	65536 </a:t>
            </a:r>
          </a:p>
          <a:p>
            <a:pPr marL="0" indent="0"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oracle 	soft 	stack 		10240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24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and Group - Manual Creation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As root user:</a:t>
            </a:r>
          </a:p>
          <a:p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#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groupadd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oinstall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</a:t>
            </a: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#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groupadd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dba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</a:t>
            </a: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#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groupadd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oper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</a:t>
            </a: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#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groupadd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asmadmin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</a:t>
            </a: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#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useradd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-g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oinstall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-G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dba,oper,asmadmin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oracle </a:t>
            </a: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#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passwd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oracle</a:t>
            </a: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User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Oracle install guide recommends NOT having any Oracle related variables set in the environment</a:t>
            </a:r>
          </a:p>
          <a:p>
            <a:endParaRPr lang="en-US" dirty="0"/>
          </a:p>
          <a:p>
            <a:r>
              <a:rPr lang="en-US" dirty="0" smtClean="0"/>
              <a:t>For </a:t>
            </a:r>
            <a:r>
              <a:rPr lang="en-US" dirty="0" err="1" smtClean="0"/>
              <a:t>korn</a:t>
            </a:r>
            <a:r>
              <a:rPr lang="en-US" dirty="0" smtClean="0"/>
              <a:t> shell</a:t>
            </a:r>
          </a:p>
          <a:p>
            <a:pPr marL="0" indent="0">
              <a:buNone/>
            </a:pP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# Oracle Settings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TMP=/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tmp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; export TMP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TMPDIR=$TMP; export TMPDIR</a:t>
            </a:r>
          </a:p>
          <a:p>
            <a:pPr marL="0" indent="0">
              <a:buNone/>
            </a:pP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ORACLE_HOSTNAME=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localhost.localdomain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; export ORACLE_HOSTNAME</a:t>
            </a:r>
          </a:p>
          <a:p>
            <a:pPr marL="0" indent="0"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ORACLE_UNQNAME=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emrep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export ORACLE_UNQNAME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ORACLE_BASE=/u02/app/oracle; export ORACLE_BASE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ORACLE_HOME=$ORACLE_BASE/product/11.2.0/db_1; export ORACLE_HOME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OMS_HOME=$ORACLE_BASE/Middleware/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oms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; export OMS_HOME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AGENT_HOME=$ORACLE_BASE/Middleware/agent/core/12.1.0.1.0</a:t>
            </a:r>
          </a:p>
          <a:p>
            <a:pPr marL="0" indent="0">
              <a:buNone/>
            </a:pP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ORACLE_SID=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emrep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; export ORACLE_SID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PATH=/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usr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sbin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:/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sbin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:$PATH; export PATH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PATH=$ORACLE_HOME/bin:$PATH; export PATH</a:t>
            </a:r>
          </a:p>
          <a:p>
            <a:pPr marL="0" indent="0">
              <a:buNone/>
            </a:pP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LD_LIBRARY_PATH=$ORACLE_HOME/lib:/lib:/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usr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/lib; export LD_LIBRARY_PATH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CLASSPATH=$ORACLE_HOME/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jlib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:$ORACLE_HOME/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rdbms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jlib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; export CLASSPATH</a:t>
            </a:r>
          </a:p>
          <a:p>
            <a:pPr marL="0" indent="0">
              <a:buNone/>
            </a:pP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EDITOR=vi; export EDITOR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set -o vi</a:t>
            </a:r>
          </a:p>
          <a:p>
            <a:pPr marL="0" indent="0">
              <a:buNone/>
            </a:pP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19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Edit /</a:t>
            </a:r>
            <a:r>
              <a:rPr lang="en-US" dirty="0" err="1" smtClean="0"/>
              <a:t>etc</a:t>
            </a:r>
            <a:r>
              <a:rPr lang="en-US" dirty="0" smtClean="0"/>
              <a:t>/</a:t>
            </a:r>
            <a:r>
              <a:rPr lang="en-US" dirty="0" err="1" smtClean="0"/>
              <a:t>selinux</a:t>
            </a:r>
            <a:r>
              <a:rPr lang="en-US" dirty="0" smtClean="0"/>
              <a:t>/</a:t>
            </a:r>
            <a:r>
              <a:rPr lang="en-US" dirty="0" err="1" smtClean="0"/>
              <a:t>config</a:t>
            </a:r>
            <a:endParaRPr lang="en-US" dirty="0" smtClean="0"/>
          </a:p>
          <a:p>
            <a:pPr marL="0" indent="0">
              <a:buNone/>
            </a:pP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SELINUX=disabled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Edit /</a:t>
            </a:r>
            <a:r>
              <a:rPr lang="en-US" dirty="0" err="1" smtClean="0"/>
              <a:t>etc</a:t>
            </a:r>
            <a:r>
              <a:rPr lang="en-US" dirty="0" smtClean="0"/>
              <a:t>/hosts to include </a:t>
            </a:r>
            <a:r>
              <a:rPr lang="en-US" dirty="0" err="1" smtClean="0"/>
              <a:t>ip</a:t>
            </a:r>
            <a:r>
              <a:rPr lang="en-US" dirty="0" smtClean="0"/>
              <a:t> and fully qualified host name for grid server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192.168.1.100		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gridhost.localdomain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gridhost</a:t>
            </a: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192.168.1.101		rdbmshost.localdomain.com	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rdbmshost</a:t>
            </a: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/>
              <a:t>Test </a:t>
            </a:r>
            <a:r>
              <a:rPr lang="en-US" dirty="0" err="1" smtClean="0"/>
              <a:t>nslookup</a:t>
            </a:r>
            <a:r>
              <a:rPr lang="en-US" dirty="0" smtClean="0"/>
              <a:t>, ping for server accessibility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900" b="1" dirty="0" smtClean="0">
                <a:latin typeface="Courier New"/>
                <a:cs typeface="Courier New"/>
              </a:rPr>
              <a:t>$ </a:t>
            </a:r>
            <a:r>
              <a:rPr lang="en-US" sz="1900" b="1" dirty="0" err="1" smtClean="0">
                <a:latin typeface="Courier New"/>
                <a:cs typeface="Courier New"/>
              </a:rPr>
              <a:t>nslookup</a:t>
            </a:r>
            <a:r>
              <a:rPr lang="en-US" sz="1900" b="1" dirty="0" smtClean="0">
                <a:latin typeface="Courier New"/>
                <a:cs typeface="Courier New"/>
              </a:rPr>
              <a:t> </a:t>
            </a:r>
            <a:r>
              <a:rPr lang="en-US" sz="1900" b="1" dirty="0" err="1" smtClean="0">
                <a:latin typeface="Courier New"/>
                <a:cs typeface="Courier New"/>
              </a:rPr>
              <a:t>gridhost</a:t>
            </a:r>
            <a:endParaRPr lang="en-US" sz="19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900" b="1" dirty="0" smtClean="0">
                <a:latin typeface="Courier New"/>
                <a:cs typeface="Courier New"/>
              </a:rPr>
              <a:t>$ </a:t>
            </a:r>
            <a:r>
              <a:rPr lang="en-US" sz="1900" b="1" dirty="0" err="1" smtClean="0">
                <a:latin typeface="Courier New"/>
                <a:cs typeface="Courier New"/>
              </a:rPr>
              <a:t>nslookup</a:t>
            </a:r>
            <a:r>
              <a:rPr lang="en-US" sz="1900" b="1" dirty="0" smtClean="0">
                <a:latin typeface="Courier New"/>
                <a:cs typeface="Courier New"/>
              </a:rPr>
              <a:t> </a:t>
            </a:r>
            <a:r>
              <a:rPr lang="en-US" sz="1900" b="1" dirty="0" err="1" smtClean="0">
                <a:latin typeface="Courier New"/>
                <a:cs typeface="Courier New"/>
              </a:rPr>
              <a:t>rdbmshost</a:t>
            </a:r>
            <a:endParaRPr lang="en-US" sz="19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9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Setup -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Create directories for software and file storage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mkdir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-p /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u02/app/oracle/product/11.2.0.3/db_1 </a:t>
            </a:r>
          </a:p>
          <a:p>
            <a:pPr marL="0" indent="0">
              <a:buNone/>
            </a:pP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m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kdir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–p /u02/app/oracle/stage</a:t>
            </a:r>
          </a:p>
          <a:p>
            <a:pPr marL="0" indent="0">
              <a:buNone/>
            </a:pP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m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kdir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–p /u02/app/oracle/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fast_recovery_area</a:t>
            </a: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mkdir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–p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/u02/app/oracle/Middleware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chown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-R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oracle:oinstall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/u02</a:t>
            </a:r>
          </a:p>
          <a:p>
            <a:pPr marL="0" indent="0">
              <a:buNone/>
            </a:pP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chmod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-R 775 /u02</a:t>
            </a:r>
          </a:p>
          <a:p>
            <a:pPr marL="0" indent="0">
              <a:buNone/>
            </a:pPr>
            <a:endParaRPr lang="en-US" sz="18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86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Download Software -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Repository database 11.2.0.3</a:t>
            </a:r>
          </a:p>
          <a:p>
            <a:pPr lvl="1"/>
            <a:r>
              <a:rPr lang="en-US" dirty="0" smtClean="0"/>
              <a:t>Must go to metalink.oracle.com</a:t>
            </a:r>
          </a:p>
          <a:p>
            <a:pPr lvl="2"/>
            <a:r>
              <a:rPr lang="en-US" dirty="0" smtClean="0"/>
              <a:t>Select “Patches and Updates” tab</a:t>
            </a:r>
          </a:p>
          <a:p>
            <a:pPr lvl="3"/>
            <a:r>
              <a:rPr lang="en-US" dirty="0" smtClean="0"/>
              <a:t>Under Patching </a:t>
            </a:r>
            <a:r>
              <a:rPr lang="en-US" dirty="0" err="1" smtClean="0"/>
              <a:t>Quicklinks</a:t>
            </a:r>
            <a:endParaRPr lang="en-US" dirty="0" smtClean="0"/>
          </a:p>
          <a:p>
            <a:pPr lvl="4"/>
            <a:r>
              <a:rPr lang="en-US" dirty="0" smtClean="0"/>
              <a:t>Select Latest </a:t>
            </a:r>
            <a:r>
              <a:rPr lang="en-US" dirty="0" err="1" smtClean="0"/>
              <a:t>Patchsets</a:t>
            </a:r>
            <a:endParaRPr lang="en-US" dirty="0"/>
          </a:p>
          <a:p>
            <a:pPr lvl="5"/>
            <a:r>
              <a:rPr lang="en-US" dirty="0" smtClean="0"/>
              <a:t>Oracle Database</a:t>
            </a:r>
          </a:p>
          <a:p>
            <a:pPr lvl="6"/>
            <a:r>
              <a:rPr lang="en-US" dirty="0" smtClean="0"/>
              <a:t>Need disks 1 and 2</a:t>
            </a:r>
          </a:p>
          <a:p>
            <a:pPr lvl="6"/>
            <a:endParaRPr lang="en-US" dirty="0"/>
          </a:p>
          <a:p>
            <a:pPr lvl="1"/>
            <a:r>
              <a:rPr lang="en-US" dirty="0" smtClean="0"/>
              <a:t>You will create an empty database with, at minimum, XML, or use an existing database</a:t>
            </a:r>
          </a:p>
          <a:p>
            <a:pPr lvl="2"/>
            <a:r>
              <a:rPr lang="en-US" dirty="0" smtClean="0"/>
              <a:t>Any </a:t>
            </a:r>
            <a:r>
              <a:rPr lang="en-US" dirty="0" err="1" smtClean="0"/>
              <a:t>db</a:t>
            </a:r>
            <a:r>
              <a:rPr lang="en-US" dirty="0" smtClean="0"/>
              <a:t> prior to 11.2.0.2 will require additional patching</a:t>
            </a:r>
            <a:endParaRPr lang="en-US" dirty="0"/>
          </a:p>
          <a:p>
            <a:pPr lvl="2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Download Software – Cloud 12.1.0.1 (with BP1)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Enterprise Manager Cloud Control 12c</a:t>
            </a:r>
          </a:p>
          <a:p>
            <a:pPr lvl="1"/>
            <a:r>
              <a:rPr lang="en-US" dirty="0" smtClean="0"/>
              <a:t>Go to download.oracle.com</a:t>
            </a:r>
          </a:p>
          <a:p>
            <a:pPr lvl="2"/>
            <a:r>
              <a:rPr lang="en-US" dirty="0" smtClean="0"/>
              <a:t>Select “Enterprise Manager” from </a:t>
            </a:r>
            <a:r>
              <a:rPr lang="en-US" dirty="0" err="1" smtClean="0"/>
              <a:t>righthand</a:t>
            </a:r>
            <a:r>
              <a:rPr lang="en-US" dirty="0" smtClean="0"/>
              <a:t> menu</a:t>
            </a:r>
          </a:p>
          <a:p>
            <a:pPr lvl="2"/>
            <a:r>
              <a:rPr lang="en-US" dirty="0" smtClean="0"/>
              <a:t>Select OS, and download disks 1, 2, and 3</a:t>
            </a:r>
          </a:p>
          <a:p>
            <a:pPr lvl="2"/>
            <a:endParaRPr lang="en-US" dirty="0"/>
          </a:p>
          <a:p>
            <a:pPr marL="594360" lvl="2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3124200"/>
            <a:ext cx="5715000" cy="276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52799"/>
            <a:ext cx="4095750" cy="18044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876800"/>
            <a:ext cx="3241883" cy="1247775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7696200" y="3978240"/>
            <a:ext cx="762000" cy="457200"/>
          </a:xfrm>
          <a:prstGeom prst="roundRect">
            <a:avLst/>
          </a:prstGeom>
          <a:solidFill>
            <a:srgbClr val="FFFF00">
              <a:alpha val="22000"/>
            </a:srgb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96332" y="4495800"/>
            <a:ext cx="2294467" cy="457200"/>
          </a:xfrm>
          <a:prstGeom prst="roundRect">
            <a:avLst/>
          </a:prstGeom>
          <a:solidFill>
            <a:srgbClr val="FFFF00">
              <a:alpha val="22000"/>
            </a:srgb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971800" y="5257800"/>
            <a:ext cx="2667000" cy="381000"/>
          </a:xfrm>
          <a:prstGeom prst="roundRect">
            <a:avLst/>
          </a:prstGeom>
          <a:solidFill>
            <a:srgbClr val="FFFF00">
              <a:alpha val="22000"/>
            </a:srgb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1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Bundle Patch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Released Feb 2012</a:t>
            </a:r>
          </a:p>
          <a:p>
            <a:r>
              <a:rPr lang="en-US" dirty="0" smtClean="0"/>
              <a:t>Mandatory</a:t>
            </a:r>
          </a:p>
          <a:p>
            <a:r>
              <a:rPr lang="en-US" dirty="0" smtClean="0"/>
              <a:t>Bug fixes, performance enhancements, and new features</a:t>
            </a:r>
          </a:p>
          <a:p>
            <a:r>
              <a:rPr lang="en-US" dirty="0" smtClean="0"/>
              <a:t>Available for Linux_x86, 32 and 64-bit platforms</a:t>
            </a:r>
          </a:p>
          <a:p>
            <a:pPr lvl="1"/>
            <a:r>
              <a:rPr lang="en-US" dirty="0" smtClean="0"/>
              <a:t>Solaris x86/SPARC  = Q2</a:t>
            </a:r>
          </a:p>
          <a:p>
            <a:pPr lvl="1"/>
            <a:r>
              <a:rPr lang="en-US" dirty="0" smtClean="0"/>
              <a:t>AIX = Q3</a:t>
            </a:r>
          </a:p>
          <a:p>
            <a:pPr lvl="1"/>
            <a:r>
              <a:rPr lang="en-US" dirty="0" smtClean="0"/>
              <a:t>HP not planned</a:t>
            </a:r>
          </a:p>
          <a:p>
            <a:r>
              <a:rPr lang="en-US" dirty="0"/>
              <a:t>3</a:t>
            </a:r>
            <a:r>
              <a:rPr lang="en-US" dirty="0" smtClean="0"/>
              <a:t> options to apply BP1</a:t>
            </a:r>
          </a:p>
          <a:p>
            <a:pPr lvl="1"/>
            <a:r>
              <a:rPr lang="en-US" dirty="0" smtClean="0"/>
              <a:t>Fresh install using updated, pre-patched base platform 12.1.0.1 full installer – available OTN</a:t>
            </a:r>
          </a:p>
          <a:p>
            <a:pPr lvl="1"/>
            <a:r>
              <a:rPr lang="en-US" dirty="0" smtClean="0"/>
              <a:t>Upgrade from 10.2.0.5 or 11.1.0.1 using the updated, pre-patched base platform 12.1.0.1</a:t>
            </a:r>
          </a:p>
          <a:p>
            <a:pPr lvl="2"/>
            <a:r>
              <a:rPr lang="en-US" dirty="0" smtClean="0"/>
              <a:t>Requires pre-upgrade console script from OTN</a:t>
            </a:r>
          </a:p>
          <a:p>
            <a:pPr lvl="1"/>
            <a:r>
              <a:rPr lang="en-US" dirty="0" smtClean="0"/>
              <a:t>Apply BP1 to OMS and Agent, manually update plug-ins (least straightforward method - not recommended)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3 Disks for EM installation (+2 Disks for </a:t>
            </a:r>
            <a:r>
              <a:rPr lang="en-US" dirty="0" err="1" smtClean="0"/>
              <a:t>rdbms</a:t>
            </a:r>
            <a:r>
              <a:rPr lang="en-US" dirty="0"/>
              <a:t>)</a:t>
            </a:r>
          </a:p>
          <a:p>
            <a:r>
              <a:rPr lang="en-US" dirty="0" smtClean="0"/>
              <a:t>Verify binaries against checksum listed at download.oracle.com</a:t>
            </a:r>
          </a:p>
          <a:p>
            <a:pPr marL="0" indent="0">
              <a:buNone/>
            </a:pP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pt-BR" sz="2400" b="1" dirty="0">
                <a:latin typeface="Courier New" pitchFamily="49" charset="0"/>
                <a:cs typeface="Courier New" pitchFamily="49" charset="0"/>
              </a:rPr>
              <a:t>$ cksum em12_linux64_disk1.zip</a:t>
            </a:r>
          </a:p>
          <a:p>
            <a:pPr marL="0" indent="0">
              <a:buNone/>
            </a:pPr>
            <a:r>
              <a:rPr lang="pt-BR" sz="2400" b="1" dirty="0">
                <a:latin typeface="Courier New" pitchFamily="49" charset="0"/>
                <a:cs typeface="Courier New" pitchFamily="49" charset="0"/>
              </a:rPr>
              <a:t>1686392042 2033904031 </a:t>
            </a:r>
            <a:r>
              <a:rPr lang="pt-BR" sz="2400" b="1" dirty="0" smtClean="0">
                <a:latin typeface="Courier New" pitchFamily="49" charset="0"/>
                <a:cs typeface="Courier New" pitchFamily="49" charset="0"/>
              </a:rPr>
              <a:t>em12_linux64_disk1.zip</a:t>
            </a:r>
          </a:p>
          <a:p>
            <a:pPr marL="0" indent="0">
              <a:buNone/>
            </a:pPr>
            <a:r>
              <a:rPr lang="pt-BR" sz="2400" b="1" dirty="0" smtClean="0">
                <a:latin typeface="Courier New" pitchFamily="49" charset="0"/>
                <a:cs typeface="Courier New" pitchFamily="49" charset="0"/>
              </a:rPr>
              <a:t>...</a:t>
            </a:r>
            <a:endParaRPr lang="pt-BR" sz="24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Uncompress</a:t>
            </a:r>
            <a:r>
              <a:rPr lang="en-US" dirty="0" smtClean="0"/>
              <a:t> files:</a:t>
            </a:r>
          </a:p>
          <a:p>
            <a:pPr lvl="1"/>
            <a:r>
              <a:rPr lang="en-US" dirty="0" smtClean="0"/>
              <a:t>Will create a list of directories.  Unzip in place each of the 3 files.</a:t>
            </a:r>
          </a:p>
          <a:p>
            <a:pPr marL="0" indent="0">
              <a:buNone/>
            </a:pPr>
            <a:endParaRPr lang="en-US" sz="26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600" b="1" dirty="0" smtClean="0">
                <a:latin typeface="Courier New" pitchFamily="49" charset="0"/>
                <a:cs typeface="Courier New" pitchFamily="49" charset="0"/>
              </a:rPr>
              <a:t>$ unzip </a:t>
            </a:r>
            <a:r>
              <a:rPr lang="pt-BR" sz="2600" b="1" dirty="0" smtClean="0">
                <a:latin typeface="Courier New" pitchFamily="49" charset="0"/>
                <a:cs typeface="Courier New" pitchFamily="49" charset="0"/>
              </a:rPr>
              <a:t>em12_linux64_disk1.zip</a:t>
            </a:r>
          </a:p>
          <a:p>
            <a:pPr marL="0" indent="0">
              <a:buNone/>
            </a:pPr>
            <a:r>
              <a:rPr lang="en-US" sz="2600" b="1" dirty="0" smtClean="0"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unzip </a:t>
            </a:r>
            <a:r>
              <a:rPr lang="pt-BR" sz="2600" b="1" dirty="0" smtClean="0">
                <a:latin typeface="Courier New" pitchFamily="49" charset="0"/>
                <a:cs typeface="Courier New" pitchFamily="49" charset="0"/>
              </a:rPr>
              <a:t>em12_linux64_disk2.zip</a:t>
            </a:r>
          </a:p>
          <a:p>
            <a:pPr marL="0" indent="0">
              <a:buNone/>
            </a:pPr>
            <a:r>
              <a:rPr lang="en-US" sz="2600" b="1" dirty="0">
                <a:latin typeface="Courier New" pitchFamily="49" charset="0"/>
                <a:cs typeface="Courier New" pitchFamily="49" charset="0"/>
              </a:rPr>
              <a:t>$ unzip </a:t>
            </a:r>
            <a:r>
              <a:rPr lang="pt-BR" sz="2600" b="1" dirty="0" smtClean="0">
                <a:latin typeface="Courier New" pitchFamily="49" charset="0"/>
                <a:cs typeface="Courier New" pitchFamily="49" charset="0"/>
              </a:rPr>
              <a:t>em12_linux64_disk3.zip</a:t>
            </a:r>
            <a:endParaRPr lang="pt-BR" sz="26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pt-BR" sz="26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pt-BR" sz="26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6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Prepare Repository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4000"/>
            <a:ext cx="8503920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Standard Database installation for the repository – Requires separate downloaded media.  </a:t>
            </a:r>
          </a:p>
          <a:p>
            <a:pPr lvl="1"/>
            <a:r>
              <a:rPr lang="en-US" dirty="0" smtClean="0"/>
              <a:t>Software Install of RDBMS is not discussed here</a:t>
            </a:r>
          </a:p>
          <a:p>
            <a:pPr lvl="1"/>
            <a:r>
              <a:rPr lang="en-US" dirty="0"/>
              <a:t>Repository </a:t>
            </a:r>
            <a:r>
              <a:rPr lang="en-US" dirty="0" err="1"/>
              <a:t>db</a:t>
            </a:r>
            <a:r>
              <a:rPr lang="en-US" dirty="0"/>
              <a:t> must have listener running and be accessible from the Cloud Control </a:t>
            </a:r>
            <a:r>
              <a:rPr lang="en-US" dirty="0" smtClean="0"/>
              <a:t>server</a:t>
            </a:r>
          </a:p>
          <a:p>
            <a:endParaRPr lang="en-US" dirty="0" smtClean="0"/>
          </a:p>
          <a:p>
            <a:r>
              <a:rPr lang="en-US" dirty="0" smtClean="0"/>
              <a:t>Prepare repository </a:t>
            </a:r>
            <a:r>
              <a:rPr lang="en-US" dirty="0" err="1" smtClean="0"/>
              <a:t>db</a:t>
            </a:r>
            <a:endParaRPr lang="en-US" dirty="0" smtClean="0"/>
          </a:p>
          <a:p>
            <a:pPr lvl="1"/>
            <a:r>
              <a:rPr lang="en-US" dirty="0" smtClean="0"/>
              <a:t>If </a:t>
            </a:r>
            <a:r>
              <a:rPr lang="en-US" dirty="0" err="1" smtClean="0"/>
              <a:t>dbconsole</a:t>
            </a:r>
            <a:r>
              <a:rPr lang="en-US" dirty="0" smtClean="0"/>
              <a:t> is configured:</a:t>
            </a:r>
          </a:p>
          <a:p>
            <a:pPr marL="274320" lvl="1" indent="0"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 marL="274320" lvl="1" indent="0"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$ .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o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raenv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274320" lvl="1" indent="0"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sid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274320" lvl="1" indent="0"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emca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deconfig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dbcontrol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db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-repos drop -SYS_PWD &lt;sys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password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&gt; -SYSMAN_PWD &lt;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sysman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password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274320" lvl="1" indent="0"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What is Cloud Control?</a:t>
            </a:r>
          </a:p>
          <a:p>
            <a:pPr marL="0" indent="0" algn="ctr">
              <a:buNone/>
            </a:pPr>
            <a:r>
              <a:rPr lang="en-US" dirty="0" smtClean="0"/>
              <a:t>Key Features and Enhancements</a:t>
            </a:r>
          </a:p>
          <a:p>
            <a:pPr marL="0" indent="0" algn="ctr">
              <a:buNone/>
            </a:pPr>
            <a:r>
              <a:rPr lang="en-US" dirty="0" smtClean="0"/>
              <a:t>Installer Features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92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Prepare Repository -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Configure instance for the repository</a:t>
            </a:r>
          </a:p>
          <a:p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sqlplus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/ AS SYSDBA </a:t>
            </a: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ALTER SYSTEM SET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sga_max_size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=2g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SCOPE=SPFILE; </a:t>
            </a:r>
          </a:p>
          <a:p>
            <a:pPr marL="0" indent="0"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ALTER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SYSTEM SET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sga_target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=2G SCOPE=SPFILE; </a:t>
            </a: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ALTER SYSTEM SET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pga_aggregate_target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=1G SCOPE=SPFILE; </a:t>
            </a:r>
          </a:p>
          <a:p>
            <a:pPr marL="0" indent="0"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ALTER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SYSTEM SET processes=300 SCOPE=SPFILE; 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ALTER SYSTEM SET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session_cached_cursors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=200 SCOPE=SPFILE; </a:t>
            </a:r>
          </a:p>
          <a:p>
            <a:pPr marL="0" indent="0"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ALTER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SYSTEM SET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shared_pool_size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=600M SCOPE=SPFILE; </a:t>
            </a: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ALTER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SYSTEM SET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job_queue_processes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=20 SCOPE=SPFILE; </a:t>
            </a: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--resize or turn on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autoextend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for UNDO</a:t>
            </a:r>
          </a:p>
          <a:p>
            <a:pPr marL="0" indent="0"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ALTER DATABASE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datafile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‘/u02/app/oracle/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oradata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emrep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/undotbs1.dbf’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autoextend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on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maxsize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4g;</a:t>
            </a:r>
          </a:p>
          <a:p>
            <a:pPr marL="0" indent="0">
              <a:buNone/>
            </a:pP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--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Restart the instance. </a:t>
            </a: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SHUTDOWN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IMMEDIATE </a:t>
            </a: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STARTUP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55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Launch the Cloud Control 12c installation</a:t>
            </a:r>
          </a:p>
          <a:p>
            <a:pPr lvl="1"/>
            <a:r>
              <a:rPr lang="en-US" dirty="0" smtClean="0"/>
              <a:t>as user oracle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$ cd /u02/app/oracle/stage/Linux_Grid12c</a:t>
            </a:r>
          </a:p>
          <a:p>
            <a:pPr marL="0" indent="0">
              <a:buNone/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$ ./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runInstaller</a:t>
            </a:r>
            <a:endParaRPr lang="en-US" sz="2400" b="1" dirty="0" smtClean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5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dirty="0" smtClean="0"/>
              <a:t>OUI – My Oracle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6248400" cy="4677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95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OUI – My Oracle Support -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44136"/>
            <a:ext cx="6172200" cy="463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117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OUI – Prerequisite Checks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803" y="1527175"/>
            <a:ext cx="6087882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873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OUI – Install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39850"/>
            <a:ext cx="6362700" cy="478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00" y="4038600"/>
            <a:ext cx="56388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Advanced… Customize ports, </a:t>
            </a:r>
            <a:r>
              <a:rPr lang="en-US" dirty="0" err="1" smtClean="0"/>
              <a:t>datafile</a:t>
            </a:r>
            <a:r>
              <a:rPr lang="en-US" dirty="0" smtClean="0"/>
              <a:t> locations, </a:t>
            </a:r>
            <a:r>
              <a:rPr lang="en-US" dirty="0" err="1" smtClean="0"/>
              <a:t>tablespace</a:t>
            </a:r>
            <a:r>
              <a:rPr lang="en-US" dirty="0" smtClean="0"/>
              <a:t> storage, </a:t>
            </a:r>
            <a:r>
              <a:rPr lang="en-US" dirty="0" err="1" smtClean="0"/>
              <a:t>Weblogic</a:t>
            </a:r>
            <a:r>
              <a:rPr lang="en-US" dirty="0" smtClean="0"/>
              <a:t> Server Details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78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OUI – SYSMAN and Repository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0"/>
            <a:ext cx="6477000" cy="4849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305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OUI – Final Checks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6411496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799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OUI – Final Checks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5602"/>
            <a:ext cx="6400800" cy="4798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185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OUI -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1538417"/>
            <a:ext cx="6400799" cy="4786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30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Control – What is it?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System management software for centralized administration, monitoring and life cycle management</a:t>
            </a:r>
          </a:p>
          <a:p>
            <a:pPr lvl="1"/>
            <a:r>
              <a:rPr lang="en-US" dirty="0" smtClean="0"/>
              <a:t>Databases, listeners, </a:t>
            </a:r>
            <a:r>
              <a:rPr lang="en-US" dirty="0" err="1" smtClean="0"/>
              <a:t>asm</a:t>
            </a:r>
            <a:r>
              <a:rPr lang="en-US" dirty="0" smtClean="0"/>
              <a:t>, clusters, app servers, web apps, and much more</a:t>
            </a:r>
          </a:p>
          <a:p>
            <a:pPr lvl="1"/>
            <a:r>
              <a:rPr lang="en-US" dirty="0" smtClean="0"/>
              <a:t>Non-Oracle products such as </a:t>
            </a:r>
            <a:r>
              <a:rPr lang="en-US" dirty="0"/>
              <a:t>IBM </a:t>
            </a:r>
            <a:r>
              <a:rPr lang="en-US" dirty="0" err="1"/>
              <a:t>WebSphere</a:t>
            </a:r>
            <a:r>
              <a:rPr lang="en-US" dirty="0"/>
              <a:t> Application Server, Microsoft SQL Server, Juniper Networks </a:t>
            </a:r>
            <a:r>
              <a:rPr lang="en-US" dirty="0" err="1"/>
              <a:t>NetScreen</a:t>
            </a:r>
            <a:r>
              <a:rPr lang="en-US" dirty="0"/>
              <a:t> </a:t>
            </a:r>
            <a:r>
              <a:rPr lang="en-US" dirty="0" smtClean="0"/>
              <a:t>Firewall, and more</a:t>
            </a:r>
            <a:endParaRPr lang="en-US" dirty="0"/>
          </a:p>
          <a:p>
            <a:r>
              <a:rPr lang="en-US" dirty="0" smtClean="0"/>
              <a:t>Does not require a private or public “cloud”</a:t>
            </a:r>
          </a:p>
          <a:p>
            <a:pPr lvl="1"/>
            <a:r>
              <a:rPr lang="en-US" dirty="0" smtClean="0"/>
              <a:t>12c is a dashboard that enables visibility and management of entire IT infrastructure</a:t>
            </a:r>
          </a:p>
          <a:p>
            <a:r>
              <a:rPr lang="en-US" dirty="0" smtClean="0"/>
              <a:t>Similar in architecture to 11g Grid Control</a:t>
            </a:r>
          </a:p>
          <a:p>
            <a:pPr lvl="1"/>
            <a:r>
              <a:rPr lang="en-US" dirty="0" smtClean="0"/>
              <a:t>Agent, OMS, </a:t>
            </a:r>
            <a:r>
              <a:rPr lang="en-US" dirty="0" err="1" smtClean="0"/>
              <a:t>Weblogic</a:t>
            </a:r>
            <a:r>
              <a:rPr lang="en-US" dirty="0" smtClean="0"/>
              <a:t>, Repository database</a:t>
            </a:r>
          </a:p>
          <a:p>
            <a:r>
              <a:rPr lang="en-US" dirty="0" smtClean="0"/>
              <a:t>Includes plug-ins for monitoring all targets, not just 3</a:t>
            </a:r>
            <a:r>
              <a:rPr lang="en-US" baseline="30000" dirty="0" smtClean="0"/>
              <a:t>rd</a:t>
            </a:r>
            <a:r>
              <a:rPr lang="en-US" dirty="0" smtClean="0"/>
              <a:t> party</a:t>
            </a:r>
            <a:endParaRPr lang="en-US" dirty="0"/>
          </a:p>
          <a:p>
            <a:pPr lvl="1"/>
            <a:r>
              <a:rPr lang="en-US" dirty="0" err="1" smtClean="0"/>
              <a:t>Manadatory</a:t>
            </a:r>
            <a:r>
              <a:rPr lang="en-US" dirty="0" smtClean="0"/>
              <a:t> plug-ins are Oracle Database, Fusion Middleware, My Oracle Support, and </a:t>
            </a:r>
            <a:r>
              <a:rPr lang="en-US" dirty="0" err="1" smtClean="0"/>
              <a:t>Exadata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OUI -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0"/>
            <a:ext cx="6402937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6324600" y="2667000"/>
            <a:ext cx="1066800" cy="609600"/>
          </a:xfrm>
          <a:prstGeom prst="roundRect">
            <a:avLst/>
          </a:prstGeom>
          <a:solidFill>
            <a:srgbClr val="FFFF00">
              <a:alpha val="24000"/>
            </a:srgb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12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0"/>
            <a:ext cx="5867400" cy="4801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514600" y="1295400"/>
            <a:ext cx="3962400" cy="609600"/>
          </a:xfrm>
          <a:prstGeom prst="roundRect">
            <a:avLst/>
          </a:prstGeom>
          <a:solidFill>
            <a:srgbClr val="FFFF00">
              <a:alpha val="24000"/>
            </a:srgb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24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OUI -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6324600" cy="474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295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OUI – Run root scripts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aruel\Dropbox\Anna\Docs\runro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216" y="1484658"/>
            <a:ext cx="6549384" cy="491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58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root scripts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aruel\Dropbox\Anna\Docs\allroots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78371"/>
            <a:ext cx="7086600" cy="492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65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 Complete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aruel\Dropbox\Anna\Docs\finis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87961"/>
            <a:ext cx="6553200" cy="491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38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Verify Installation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Navigate to your OMS_HOME and check the status of the OMS</a:t>
            </a:r>
          </a:p>
          <a:p>
            <a:endParaRPr lang="en-US" dirty="0"/>
          </a:p>
          <a:p>
            <a:pPr marL="274320" lvl="1" indent="0"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pwd</a:t>
            </a:r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pPr marL="274320" lvl="1" indent="0"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/u02/app/oracle/Middleware/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oms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/bin</a:t>
            </a:r>
          </a:p>
          <a:p>
            <a:pPr marL="274320" lvl="1" indent="0"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$ ./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emctl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status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oms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Navigate to your </a:t>
            </a:r>
            <a:r>
              <a:rPr lang="en-US" dirty="0" smtClean="0"/>
              <a:t>AGENT_HOME </a:t>
            </a:r>
            <a:r>
              <a:rPr lang="en-US" dirty="0"/>
              <a:t>and check the status of the </a:t>
            </a:r>
            <a:r>
              <a:rPr lang="en-US" dirty="0" smtClean="0"/>
              <a:t>agent</a:t>
            </a:r>
          </a:p>
          <a:p>
            <a:endParaRPr lang="en-US" dirty="0" smtClean="0"/>
          </a:p>
          <a:p>
            <a:pPr marL="274320" lvl="1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pwd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 marL="274320" lvl="1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u02/app/oracle/Middleware/agent/core/12.1.0.1.0</a:t>
            </a:r>
          </a:p>
          <a:p>
            <a:pPr marL="274320" lvl="1" indent="0"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./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emctl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status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agent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560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Cloud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Using the </a:t>
            </a:r>
            <a:r>
              <a:rPr lang="en-US" dirty="0" err="1" smtClean="0"/>
              <a:t>urls</a:t>
            </a:r>
            <a:r>
              <a:rPr lang="en-US" dirty="0" smtClean="0"/>
              <a:t> provided at the completion of installation: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3" y="3071813"/>
            <a:ext cx="543877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52600" y="4684931"/>
            <a:ext cx="56388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Enterprise Console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Weblogic</a:t>
            </a:r>
            <a:r>
              <a:rPr lang="en-US" dirty="0" smtClean="0"/>
              <a:t>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46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Console Login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94915"/>
            <a:ext cx="7696200" cy="5016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723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License Agreement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99510"/>
            <a:ext cx="7391400" cy="4648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739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Software Library</a:t>
            </a:r>
          </a:p>
          <a:p>
            <a:pPr lvl="1"/>
            <a:r>
              <a:rPr lang="en-US" dirty="0" smtClean="0"/>
              <a:t>Repository </a:t>
            </a:r>
            <a:r>
              <a:rPr lang="en-US" dirty="0"/>
              <a:t>that stores certified software entities such as </a:t>
            </a:r>
            <a:r>
              <a:rPr lang="en-US" dirty="0" smtClean="0"/>
              <a:t>patches, appliance and reference gold images, and application software.  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addition to storing them, it also enables you to maintain versions, maturity levels, and </a:t>
            </a:r>
            <a:r>
              <a:rPr lang="en-US" dirty="0" smtClean="0"/>
              <a:t>states </a:t>
            </a:r>
            <a:r>
              <a:rPr lang="en-US" dirty="0"/>
              <a:t>of these software entities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System Monitoring and administration</a:t>
            </a:r>
          </a:p>
          <a:p>
            <a:pPr lvl="1"/>
            <a:r>
              <a:rPr lang="en-US" dirty="0" smtClean="0"/>
              <a:t>Everything that 11 did and more</a:t>
            </a:r>
          </a:p>
          <a:p>
            <a:pPr lvl="2"/>
            <a:r>
              <a:rPr lang="en-US" dirty="0" smtClean="0"/>
              <a:t>incident manager/rules, expanded performance/health metrics</a:t>
            </a:r>
          </a:p>
          <a:p>
            <a:pPr lvl="2"/>
            <a:r>
              <a:rPr lang="en-US" dirty="0" smtClean="0"/>
              <a:t>JVM Diagnostics, Middleware monitoring</a:t>
            </a:r>
          </a:p>
          <a:p>
            <a:pPr lvl="2"/>
            <a:r>
              <a:rPr lang="en-US" dirty="0" smtClean="0"/>
              <a:t>Job scheduler, Flashback, Data Guard, Streams, Patching, Backup and recovery</a:t>
            </a:r>
          </a:p>
          <a:p>
            <a:r>
              <a:rPr lang="en-US" dirty="0" smtClean="0"/>
              <a:t>Cloud management</a:t>
            </a:r>
          </a:p>
          <a:p>
            <a:pPr lvl="1"/>
            <a:r>
              <a:rPr lang="en-US" dirty="0" smtClean="0"/>
              <a:t>Set up and monitor virtualization targets, such as virtual server pools, servers, and guest VM’s</a:t>
            </a:r>
          </a:p>
          <a:p>
            <a:pPr lvl="1"/>
            <a:r>
              <a:rPr lang="en-US" dirty="0" smtClean="0"/>
              <a:t>Manage “assemblies” for deployment of Oracle products</a:t>
            </a:r>
          </a:p>
          <a:p>
            <a:pPr lvl="1"/>
            <a:r>
              <a:rPr lang="en-US" dirty="0" smtClean="0"/>
              <a:t>“Self service” provisioning without IT intervention</a:t>
            </a:r>
          </a:p>
          <a:p>
            <a:pPr lvl="1"/>
            <a:r>
              <a:rPr lang="en-US" dirty="0" smtClean="0"/>
              <a:t>Chargeback and trending for applying dollar value to metrics</a:t>
            </a:r>
          </a:p>
          <a:p>
            <a:pPr lvl="2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Page Template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8" y="1524000"/>
            <a:ext cx="6634162" cy="4824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038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84" y="1538288"/>
            <a:ext cx="8094216" cy="493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91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Menus</a:t>
            </a:r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22209"/>
            <a:ext cx="163830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2837920"/>
            <a:ext cx="192405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029" y="4886677"/>
            <a:ext cx="247650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427" y="2701218"/>
            <a:ext cx="14763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902831"/>
            <a:ext cx="2238375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897966"/>
            <a:ext cx="2085975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98235"/>
            <a:ext cx="8715375" cy="1164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70270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Files System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31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$ORACLE_BASE</a:t>
            </a:r>
          </a:p>
          <a:p>
            <a:pPr marL="0" indent="0">
              <a:buNone/>
            </a:pPr>
            <a:r>
              <a:rPr lang="en-US" sz="31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|________Middleware</a:t>
            </a:r>
            <a:endParaRPr lang="en-US" sz="31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|_____wlserver_10.3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|_____jdk16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31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|_____</a:t>
            </a:r>
            <a:r>
              <a:rPr lang="en-US" sz="31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oms</a:t>
            </a:r>
            <a:endParaRPr lang="en-US" sz="31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|_____plugins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   |_____oracle.sysman.db.oms.plugin_12.1.0.1.0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   |_____oracle.sysman.emas.oms.plugin_12.1.0.1.0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   |_____oracle.sysman.mos.oms.plugin_12.1.0.1.0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31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|_____agent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   |_____plugins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         |_____oracle.sysman.db.agent.plugin_12.1.0.1.0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         |_____oracle.sysman.db.discovery.plugin_12.1.0.1.0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         |_____oracle.sysman.emas.agent.plugin_12.1.0.1.0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         |_____oracle.sysman.emas.discovery.plugin_12.1.0.1.0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   |_____core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          </a:t>
            </a:r>
            <a:r>
              <a:rPr lang="en-US" sz="31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|_____12.1.0.1.0</a:t>
            </a:r>
          </a:p>
          <a:p>
            <a:pPr marL="0" indent="0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   </a:t>
            </a:r>
            <a:r>
              <a:rPr lang="en-US" sz="31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|____</a:t>
            </a:r>
            <a:r>
              <a:rPr lang="en-US" sz="31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agent_inst</a:t>
            </a:r>
            <a:endParaRPr lang="en-US" sz="3100" b="1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|_____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sbin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   |_____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agentimage.properties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 </a:t>
            </a:r>
            <a:r>
              <a:rPr lang="en-US" sz="31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|____</a:t>
            </a:r>
            <a:r>
              <a:rPr lang="en-US" sz="31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sysman</a:t>
            </a:r>
            <a:endParaRPr lang="en-US" sz="31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3100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31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1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|_____</a:t>
            </a:r>
            <a:r>
              <a:rPr lang="en-US" sz="31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gc_inst</a:t>
            </a:r>
            <a:endParaRPr lang="en-US" sz="31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|_____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Oracle_WT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|_____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oracle_common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|_____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utils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|_____logs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|_____modules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|_____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user_project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|_____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ocm.rsp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|_____registry.dat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|_____domain-registry.xml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|_____registry.xml</a:t>
            </a:r>
          </a:p>
        </p:txBody>
      </p:sp>
      <p:sp>
        <p:nvSpPr>
          <p:cNvPr id="5" name="Rectangle 4"/>
          <p:cNvSpPr/>
          <p:nvPr/>
        </p:nvSpPr>
        <p:spPr>
          <a:xfrm>
            <a:off x="5181600" y="1447800"/>
            <a:ext cx="3581400" cy="480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dirty="0" smtClean="0">
                <a:solidFill>
                  <a:schemeClr val="tx1"/>
                </a:solidFill>
              </a:rPr>
              <a:t>Key directories:</a:t>
            </a:r>
          </a:p>
          <a:p>
            <a:endParaRPr lang="en-US" sz="1100" dirty="0">
              <a:solidFill>
                <a:schemeClr val="tx1"/>
              </a:solidFill>
            </a:endParaRPr>
          </a:p>
          <a:p>
            <a:r>
              <a:rPr lang="en-US" sz="1100" b="1" dirty="0" smtClean="0">
                <a:solidFill>
                  <a:schemeClr val="tx1"/>
                </a:solidFill>
              </a:rPr>
              <a:t>$OMS_HOME=</a:t>
            </a:r>
          </a:p>
          <a:p>
            <a:r>
              <a:rPr lang="en-US" sz="1100" dirty="0" smtClean="0">
                <a:solidFill>
                  <a:schemeClr val="tx1"/>
                </a:solidFill>
              </a:rPr>
              <a:t>$ORACLE_BASE/Middleware/</a:t>
            </a:r>
            <a:r>
              <a:rPr lang="en-US" sz="1100" dirty="0" err="1" smtClean="0">
                <a:solidFill>
                  <a:schemeClr val="tx1"/>
                </a:solidFill>
              </a:rPr>
              <a:t>oms</a:t>
            </a:r>
            <a:endParaRPr lang="en-US" sz="1100" dirty="0" smtClean="0">
              <a:solidFill>
                <a:schemeClr val="tx1"/>
              </a:solidFill>
            </a:endParaRPr>
          </a:p>
          <a:p>
            <a:r>
              <a:rPr lang="en-US" sz="1100" dirty="0">
                <a:solidFill>
                  <a:schemeClr val="tx1"/>
                </a:solidFill>
              </a:rPr>
              <a:t>	</a:t>
            </a:r>
            <a:r>
              <a:rPr lang="en-US" sz="1100" dirty="0" smtClean="0">
                <a:solidFill>
                  <a:schemeClr val="tx1"/>
                </a:solidFill>
              </a:rPr>
              <a:t>--OMS binaries</a:t>
            </a:r>
          </a:p>
          <a:p>
            <a:endParaRPr lang="en-US" sz="1100" dirty="0">
              <a:solidFill>
                <a:schemeClr val="tx1"/>
              </a:solidFill>
            </a:endParaRPr>
          </a:p>
          <a:p>
            <a:r>
              <a:rPr lang="en-US" sz="1100" b="1" dirty="0" smtClean="0">
                <a:solidFill>
                  <a:schemeClr val="tx1"/>
                </a:solidFill>
              </a:rPr>
              <a:t>$OMS_INSTANCE_HOME=</a:t>
            </a:r>
          </a:p>
          <a:p>
            <a:r>
              <a:rPr lang="en-US" sz="1100" dirty="0" smtClean="0">
                <a:solidFill>
                  <a:schemeClr val="tx1"/>
                </a:solidFill>
              </a:rPr>
              <a:t>$</a:t>
            </a:r>
            <a:r>
              <a:rPr lang="en-US" sz="1100" dirty="0">
                <a:solidFill>
                  <a:schemeClr val="tx1"/>
                </a:solidFill>
              </a:rPr>
              <a:t>ORACLE_BASE/Middleware/</a:t>
            </a:r>
            <a:r>
              <a:rPr lang="en-US" sz="1100" dirty="0" err="1">
                <a:solidFill>
                  <a:schemeClr val="tx1"/>
                </a:solidFill>
              </a:rPr>
              <a:t>gc_inst</a:t>
            </a:r>
            <a:endParaRPr lang="en-US" sz="1100" dirty="0" smtClean="0">
              <a:solidFill>
                <a:schemeClr val="tx1"/>
              </a:solidFill>
            </a:endParaRPr>
          </a:p>
          <a:p>
            <a:endParaRPr lang="en-US" sz="1100" dirty="0">
              <a:solidFill>
                <a:schemeClr val="tx1"/>
              </a:solidFill>
            </a:endParaRPr>
          </a:p>
          <a:p>
            <a:r>
              <a:rPr lang="en-US" sz="1100" dirty="0">
                <a:solidFill>
                  <a:schemeClr val="tx1"/>
                </a:solidFill>
              </a:rPr>
              <a:t>$</a:t>
            </a:r>
            <a:r>
              <a:rPr lang="en-US" sz="1100" dirty="0" smtClean="0">
                <a:solidFill>
                  <a:schemeClr val="tx1"/>
                </a:solidFill>
              </a:rPr>
              <a:t>OMS_INSTANCE_HOME/</a:t>
            </a:r>
            <a:r>
              <a:rPr lang="en-US" sz="1100" dirty="0" err="1" smtClean="0">
                <a:solidFill>
                  <a:schemeClr val="tx1"/>
                </a:solidFill>
              </a:rPr>
              <a:t>em</a:t>
            </a:r>
            <a:r>
              <a:rPr lang="en-US" sz="1100" dirty="0" smtClean="0">
                <a:solidFill>
                  <a:schemeClr val="tx1"/>
                </a:solidFill>
              </a:rPr>
              <a:t>/EMGC_OMS1/</a:t>
            </a:r>
            <a:r>
              <a:rPr lang="en-US" sz="1100" dirty="0" err="1" smtClean="0">
                <a:solidFill>
                  <a:schemeClr val="tx1"/>
                </a:solidFill>
              </a:rPr>
              <a:t>sysman</a:t>
            </a:r>
            <a:r>
              <a:rPr lang="en-US" sz="1100" dirty="0" smtClean="0">
                <a:solidFill>
                  <a:schemeClr val="tx1"/>
                </a:solidFill>
              </a:rPr>
              <a:t>/log</a:t>
            </a:r>
          </a:p>
          <a:p>
            <a:r>
              <a:rPr lang="en-US" sz="1100" dirty="0">
                <a:solidFill>
                  <a:schemeClr val="tx1"/>
                </a:solidFill>
              </a:rPr>
              <a:t>	</a:t>
            </a:r>
            <a:r>
              <a:rPr lang="en-US" sz="1100" dirty="0" smtClean="0">
                <a:solidFill>
                  <a:schemeClr val="tx1"/>
                </a:solidFill>
              </a:rPr>
              <a:t>--</a:t>
            </a:r>
            <a:r>
              <a:rPr lang="en-US" sz="1100" dirty="0" err="1" smtClean="0">
                <a:solidFill>
                  <a:schemeClr val="tx1"/>
                </a:solidFill>
              </a:rPr>
              <a:t>oms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  <a:r>
              <a:rPr lang="en-US" sz="1100" dirty="0" err="1" smtClean="0">
                <a:solidFill>
                  <a:schemeClr val="tx1"/>
                </a:solidFill>
              </a:rPr>
              <a:t>logfiles</a:t>
            </a:r>
            <a:endParaRPr lang="en-US" sz="1100" dirty="0" smtClean="0">
              <a:solidFill>
                <a:schemeClr val="tx1"/>
              </a:solidFill>
            </a:endParaRPr>
          </a:p>
          <a:p>
            <a:endParaRPr lang="en-US" sz="1100" dirty="0" smtClean="0">
              <a:solidFill>
                <a:schemeClr val="tx1"/>
              </a:solidFill>
            </a:endParaRPr>
          </a:p>
          <a:p>
            <a:r>
              <a:rPr lang="en-US" sz="1100" b="1" dirty="0" smtClean="0">
                <a:solidFill>
                  <a:schemeClr val="tx1"/>
                </a:solidFill>
              </a:rPr>
              <a:t>$AGENT_BASE=</a:t>
            </a:r>
          </a:p>
          <a:p>
            <a:r>
              <a:rPr lang="en-US" sz="1100" dirty="0" smtClean="0">
                <a:solidFill>
                  <a:schemeClr val="tx1"/>
                </a:solidFill>
              </a:rPr>
              <a:t>$ORACLE_BASE/Middleware/agent</a:t>
            </a:r>
          </a:p>
          <a:p>
            <a:endParaRPr lang="en-US" sz="1100" dirty="0" smtClean="0">
              <a:solidFill>
                <a:schemeClr val="tx1"/>
              </a:solidFill>
            </a:endParaRPr>
          </a:p>
          <a:p>
            <a:r>
              <a:rPr lang="en-US" sz="1100" b="1" dirty="0">
                <a:solidFill>
                  <a:schemeClr val="tx1"/>
                </a:solidFill>
              </a:rPr>
              <a:t>$</a:t>
            </a:r>
            <a:r>
              <a:rPr lang="en-US" sz="1100" b="1" dirty="0" smtClean="0">
                <a:solidFill>
                  <a:schemeClr val="tx1"/>
                </a:solidFill>
              </a:rPr>
              <a:t>AGENT_HOME</a:t>
            </a:r>
            <a:r>
              <a:rPr lang="en-US" sz="1100" b="1" dirty="0">
                <a:solidFill>
                  <a:schemeClr val="tx1"/>
                </a:solidFill>
              </a:rPr>
              <a:t>=</a:t>
            </a:r>
            <a:endParaRPr lang="en-US" sz="1100" b="1" dirty="0" smtClean="0">
              <a:solidFill>
                <a:schemeClr val="tx1"/>
              </a:solidFill>
            </a:endParaRPr>
          </a:p>
          <a:p>
            <a:r>
              <a:rPr lang="en-US" sz="1100" dirty="0" smtClean="0">
                <a:solidFill>
                  <a:schemeClr val="tx1"/>
                </a:solidFill>
              </a:rPr>
              <a:t>$AGENT_BASE/Middleware/agent/core/12.1.0.1.0</a:t>
            </a:r>
          </a:p>
          <a:p>
            <a:r>
              <a:rPr lang="en-US" sz="1100" dirty="0">
                <a:solidFill>
                  <a:schemeClr val="tx1"/>
                </a:solidFill>
              </a:rPr>
              <a:t>	</a:t>
            </a:r>
            <a:r>
              <a:rPr lang="en-US" sz="1100" dirty="0" smtClean="0">
                <a:solidFill>
                  <a:schemeClr val="tx1"/>
                </a:solidFill>
              </a:rPr>
              <a:t>--agent binaries on </a:t>
            </a:r>
            <a:r>
              <a:rPr lang="en-US" sz="1100" dirty="0" err="1" smtClean="0">
                <a:solidFill>
                  <a:schemeClr val="tx1"/>
                </a:solidFill>
              </a:rPr>
              <a:t>oms</a:t>
            </a:r>
            <a:r>
              <a:rPr lang="en-US" sz="1100" dirty="0" smtClean="0">
                <a:solidFill>
                  <a:schemeClr val="tx1"/>
                </a:solidFill>
              </a:rPr>
              <a:t> host</a:t>
            </a:r>
          </a:p>
          <a:p>
            <a:endParaRPr lang="en-US" sz="1100" dirty="0" smtClean="0">
              <a:solidFill>
                <a:schemeClr val="tx1"/>
              </a:solidFill>
            </a:endParaRPr>
          </a:p>
          <a:p>
            <a:r>
              <a:rPr lang="en-US" sz="1100" b="1" dirty="0" smtClean="0">
                <a:solidFill>
                  <a:schemeClr val="tx1"/>
                </a:solidFill>
              </a:rPr>
              <a:t>$AGENT_INSTANCE_HOME=</a:t>
            </a:r>
          </a:p>
          <a:p>
            <a:r>
              <a:rPr lang="en-US" sz="1100" dirty="0" smtClean="0">
                <a:solidFill>
                  <a:schemeClr val="tx1"/>
                </a:solidFill>
              </a:rPr>
              <a:t>$AGENT_BASE/</a:t>
            </a:r>
            <a:r>
              <a:rPr lang="en-US" sz="1100" dirty="0" err="1" smtClean="0">
                <a:solidFill>
                  <a:schemeClr val="tx1"/>
                </a:solidFill>
              </a:rPr>
              <a:t>agent_inst</a:t>
            </a:r>
            <a:endParaRPr lang="en-US" sz="1100" dirty="0" smtClean="0">
              <a:solidFill>
                <a:schemeClr val="tx1"/>
              </a:solidFill>
            </a:endParaRPr>
          </a:p>
          <a:p>
            <a:endParaRPr lang="en-US" sz="1100" dirty="0" smtClean="0">
              <a:solidFill>
                <a:schemeClr val="tx1"/>
              </a:solidFill>
            </a:endParaRPr>
          </a:p>
          <a:p>
            <a:r>
              <a:rPr lang="en-US" sz="1100" dirty="0" smtClean="0">
                <a:solidFill>
                  <a:schemeClr val="tx1"/>
                </a:solidFill>
              </a:rPr>
              <a:t>$AGENT_INSTANCE_HOME/</a:t>
            </a:r>
            <a:r>
              <a:rPr lang="en-US" sz="1100" dirty="0" err="1" smtClean="0">
                <a:solidFill>
                  <a:schemeClr val="tx1"/>
                </a:solidFill>
              </a:rPr>
              <a:t>sysman</a:t>
            </a:r>
            <a:endParaRPr lang="en-US" sz="1100" dirty="0" smtClean="0">
              <a:solidFill>
                <a:schemeClr val="tx1"/>
              </a:solidFill>
            </a:endParaRPr>
          </a:p>
          <a:p>
            <a:r>
              <a:rPr lang="en-US" sz="1100" dirty="0">
                <a:solidFill>
                  <a:schemeClr val="tx1"/>
                </a:solidFill>
              </a:rPr>
              <a:t>	</a:t>
            </a:r>
            <a:r>
              <a:rPr lang="en-US" sz="1100" dirty="0" smtClean="0">
                <a:solidFill>
                  <a:schemeClr val="tx1"/>
                </a:solidFill>
              </a:rPr>
              <a:t>--agent configuration and log files</a:t>
            </a:r>
          </a:p>
          <a:p>
            <a:endParaRPr lang="en-US" sz="1100" dirty="0">
              <a:solidFill>
                <a:schemeClr val="tx1"/>
              </a:solidFill>
            </a:endParaRPr>
          </a:p>
          <a:p>
            <a:r>
              <a:rPr lang="en-US" sz="1100" dirty="0" smtClean="0">
                <a:solidFill>
                  <a:schemeClr val="tx1"/>
                </a:solidFill>
              </a:rPr>
              <a:t>/</a:t>
            </a:r>
            <a:r>
              <a:rPr lang="en-US" sz="1100" dirty="0" err="1" smtClean="0">
                <a:solidFill>
                  <a:schemeClr val="tx1"/>
                </a:solidFill>
              </a:rPr>
              <a:t>etc</a:t>
            </a:r>
            <a:r>
              <a:rPr lang="en-US" sz="1100" dirty="0" smtClean="0">
                <a:solidFill>
                  <a:schemeClr val="tx1"/>
                </a:solidFill>
              </a:rPr>
              <a:t>/</a:t>
            </a:r>
            <a:r>
              <a:rPr lang="en-US" sz="1100" dirty="0" err="1" smtClean="0">
                <a:solidFill>
                  <a:schemeClr val="tx1"/>
                </a:solidFill>
              </a:rPr>
              <a:t>oragchomelist</a:t>
            </a:r>
            <a:endParaRPr lang="en-US" sz="1100" dirty="0" smtClean="0">
              <a:solidFill>
                <a:schemeClr val="tx1"/>
              </a:solidFill>
            </a:endParaRPr>
          </a:p>
          <a:p>
            <a:r>
              <a:rPr lang="en-US" sz="1100" dirty="0">
                <a:solidFill>
                  <a:schemeClr val="tx1"/>
                </a:solidFill>
              </a:rPr>
              <a:t>	</a:t>
            </a:r>
            <a:r>
              <a:rPr lang="en-US" sz="1100" dirty="0" smtClean="0">
                <a:solidFill>
                  <a:schemeClr val="tx1"/>
                </a:solidFill>
              </a:rPr>
              <a:t>$OMS_HOME</a:t>
            </a:r>
          </a:p>
          <a:p>
            <a:r>
              <a:rPr lang="en-US" sz="1100" dirty="0">
                <a:solidFill>
                  <a:schemeClr val="tx1"/>
                </a:solidFill>
              </a:rPr>
              <a:t>	</a:t>
            </a:r>
            <a:r>
              <a:rPr lang="en-US" sz="1100" dirty="0" smtClean="0">
                <a:solidFill>
                  <a:schemeClr val="tx1"/>
                </a:solidFill>
              </a:rPr>
              <a:t>$AGENT_INST_HOME</a:t>
            </a:r>
            <a:endParaRPr lang="en-US" sz="1100" dirty="0">
              <a:solidFill>
                <a:schemeClr val="tx1"/>
              </a:solidFill>
            </a:endParaRPr>
          </a:p>
          <a:p>
            <a:r>
              <a:rPr lang="en-US" sz="1100" dirty="0">
                <a:solidFill>
                  <a:schemeClr val="tx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5479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Up Cloud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1524000"/>
            <a:ext cx="5972175" cy="4828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981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Disable </a:t>
            </a:r>
            <a:r>
              <a:rPr lang="en-US" dirty="0" err="1"/>
              <a:t>A</a:t>
            </a:r>
            <a:r>
              <a:rPr lang="en-US" dirty="0" err="1" smtClean="0"/>
              <a:t>utostart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Additional configuration is necessary to enable proper </a:t>
            </a:r>
            <a:r>
              <a:rPr lang="en-US" dirty="0" err="1" smtClean="0"/>
              <a:t>autostart</a:t>
            </a:r>
            <a:r>
              <a:rPr lang="en-US" dirty="0" smtClean="0"/>
              <a:t> functionality – not covered in this presentation</a:t>
            </a:r>
          </a:p>
          <a:p>
            <a:r>
              <a:rPr lang="en-US" dirty="0" smtClean="0"/>
              <a:t>As root: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# vi /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etc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init.d</a:t>
            </a: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m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v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gcstartup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gcstartup_old</a:t>
            </a: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m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v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unlockgcstartup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unlockgcstartup_old</a:t>
            </a: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mv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lockgcstartup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lockgcstartup_old</a:t>
            </a: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18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96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Manual Start and Stop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4400" dirty="0" smtClean="0">
                <a:cs typeface="Courier New" pitchFamily="49" charset="0"/>
              </a:rPr>
              <a:t>Start the repository database and listener</a:t>
            </a:r>
          </a:p>
          <a:p>
            <a:endParaRPr lang="en-US" sz="4400" dirty="0">
              <a:cs typeface="Courier New" pitchFamily="49" charset="0"/>
            </a:endParaRPr>
          </a:p>
          <a:p>
            <a:r>
              <a:rPr lang="en-US" sz="4400" dirty="0" smtClean="0">
                <a:cs typeface="Courier New" pitchFamily="49" charset="0"/>
              </a:rPr>
              <a:t>As oracle:</a:t>
            </a:r>
          </a:p>
          <a:p>
            <a:pPr marL="0" indent="0">
              <a:buNone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	$ more /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etc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oratab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	…</a:t>
            </a:r>
          </a:p>
          <a:p>
            <a:pPr marL="0" indent="0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	.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o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raenv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	&lt;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emrep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0" indent="0">
              <a:buNone/>
            </a:pPr>
            <a:endParaRPr lang="en-US" b="1" dirty="0" err="1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	$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lsnrctl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start</a:t>
            </a:r>
          </a:p>
          <a:p>
            <a:pPr marL="0" indent="0">
              <a:buNone/>
            </a:pP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	$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sqlplus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/ as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sysdba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	SQL&gt; startup</a:t>
            </a:r>
          </a:p>
          <a:p>
            <a:pPr marL="0" indent="0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	SQL&gt; exit</a:t>
            </a:r>
          </a:p>
        </p:txBody>
      </p:sp>
    </p:spTree>
    <p:extLst>
      <p:ext uri="{BB962C8B-B14F-4D97-AF65-F5344CB8AC3E}">
        <p14:creationId xmlns:p14="http://schemas.microsoft.com/office/powerpoint/2010/main" val="356781159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Manual Start and Stop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 the OMS and Agent</a:t>
            </a:r>
          </a:p>
          <a:p>
            <a:pPr lvl="1"/>
            <a:r>
              <a:rPr lang="en-US" dirty="0" smtClean="0"/>
              <a:t>As oracle: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$ $OMS_HOME/bin/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emctl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start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oms</a:t>
            </a: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$ $AGENT_HOME/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emctl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start agent</a:t>
            </a:r>
            <a:br>
              <a:rPr lang="en-US" sz="1800" b="1" dirty="0" smtClean="0">
                <a:latin typeface="Courier New" pitchFamily="49" charset="0"/>
                <a:cs typeface="Courier New" pitchFamily="49" charset="0"/>
              </a:rPr>
            </a:b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/>
              <a:t>Stop the agent then </a:t>
            </a:r>
            <a:r>
              <a:rPr lang="en-US" dirty="0" err="1" smtClean="0"/>
              <a:t>oms</a:t>
            </a:r>
            <a:endParaRPr lang="en-US" dirty="0" smtClean="0"/>
          </a:p>
          <a:p>
            <a:pPr marL="0" indent="0">
              <a:buNone/>
            </a:pP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$ $AGENT_HOME/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emctl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stop agent</a:t>
            </a:r>
            <a:endParaRPr lang="en-US" sz="1800" dirty="0"/>
          </a:p>
          <a:p>
            <a:pPr marL="0" indent="0">
              <a:buNone/>
            </a:pP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$OMS_HOME/bin/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emctl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stop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oms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-all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8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00712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2 – Agent Deployment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95920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Agent Push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Uses the Cloud Control Console</a:t>
            </a:r>
          </a:p>
          <a:p>
            <a:r>
              <a:rPr lang="en-US" dirty="0" smtClean="0"/>
              <a:t>Great for mass deployment to numerous hosts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Host pre-requisites (target host)</a:t>
            </a:r>
          </a:p>
          <a:p>
            <a:pPr lvl="1"/>
            <a:r>
              <a:rPr lang="en-US" dirty="0" err="1" smtClean="0"/>
              <a:t>Sudoer</a:t>
            </a:r>
            <a:r>
              <a:rPr lang="en-US" dirty="0" smtClean="0"/>
              <a:t> file must allow oracle to run /bin/</a:t>
            </a:r>
            <a:r>
              <a:rPr lang="en-US" dirty="0" err="1" smtClean="0"/>
              <a:t>sh</a:t>
            </a:r>
            <a:r>
              <a:rPr lang="en-US" dirty="0" smtClean="0"/>
              <a:t> as root.  Example only:</a:t>
            </a:r>
          </a:p>
          <a:p>
            <a:pPr lvl="1"/>
            <a:endParaRPr lang="en-US" dirty="0"/>
          </a:p>
          <a:p>
            <a:pPr marL="274320" lvl="1" indent="0">
              <a:buNone/>
            </a:pPr>
            <a:r>
              <a:rPr lang="en-US" sz="26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oracle		ALL=(ALL)	ALL</a:t>
            </a:r>
          </a:p>
          <a:p>
            <a:pPr marL="274320" lvl="1" indent="0">
              <a:buNone/>
            </a:pPr>
            <a:endParaRPr lang="en-US" dirty="0"/>
          </a:p>
          <a:p>
            <a:pPr lvl="2"/>
            <a:r>
              <a:rPr lang="en-US" dirty="0" smtClean="0"/>
              <a:t>Ensure </a:t>
            </a:r>
            <a:r>
              <a:rPr lang="en-US" dirty="0"/>
              <a:t>that you have the following line in the /</a:t>
            </a:r>
            <a:r>
              <a:rPr lang="en-US" dirty="0" err="1"/>
              <a:t>etc</a:t>
            </a:r>
            <a:r>
              <a:rPr lang="en-US" dirty="0"/>
              <a:t>/</a:t>
            </a:r>
            <a:r>
              <a:rPr lang="en-US" dirty="0" err="1"/>
              <a:t>sudoers</a:t>
            </a:r>
            <a:r>
              <a:rPr lang="en-US" dirty="0"/>
              <a:t> file: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600" b="1" dirty="0" smtClean="0">
                <a:latin typeface="Courier New" pitchFamily="49" charset="0"/>
                <a:cs typeface="Courier New" pitchFamily="49" charset="0"/>
              </a:rPr>
              <a:t>Defaults </a:t>
            </a:r>
            <a:r>
              <a:rPr lang="en-US" sz="2600" b="1" dirty="0" err="1">
                <a:latin typeface="Courier New" pitchFamily="49" charset="0"/>
                <a:cs typeface="Courier New" pitchFamily="49" charset="0"/>
              </a:rPr>
              <a:t>visiblepw</a:t>
            </a:r>
            <a:endParaRPr lang="en-US" sz="26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lvl="2"/>
            <a:r>
              <a:rPr lang="en-US" dirty="0" smtClean="0"/>
              <a:t>Ensure </a:t>
            </a:r>
            <a:r>
              <a:rPr lang="en-US" dirty="0"/>
              <a:t>that you comment out the following line in the /</a:t>
            </a:r>
            <a:r>
              <a:rPr lang="en-US" dirty="0" err="1"/>
              <a:t>etc</a:t>
            </a:r>
            <a:r>
              <a:rPr lang="en-US" dirty="0"/>
              <a:t>/</a:t>
            </a:r>
            <a:r>
              <a:rPr lang="en-US" dirty="0" err="1"/>
              <a:t>sudoers</a:t>
            </a:r>
            <a:r>
              <a:rPr lang="en-US" dirty="0"/>
              <a:t> file: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endParaRPr lang="en-US" sz="23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3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600" b="1" dirty="0" smtClean="0">
                <a:latin typeface="Courier New" pitchFamily="49" charset="0"/>
                <a:cs typeface="Courier New" pitchFamily="49" charset="0"/>
              </a:rPr>
              <a:t>Defaults </a:t>
            </a:r>
            <a:r>
              <a:rPr lang="en-US" sz="2600" b="1" dirty="0" err="1" smtClean="0">
                <a:latin typeface="Courier New" pitchFamily="49" charset="0"/>
                <a:cs typeface="Courier New" pitchFamily="49" charset="0"/>
              </a:rPr>
              <a:t>requiretty</a:t>
            </a:r>
            <a:endParaRPr lang="en-US" sz="26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dirty="0"/>
          </a:p>
          <a:p>
            <a:pPr lvl="2"/>
            <a:r>
              <a:rPr lang="en-US" dirty="0"/>
              <a:t>You do not require the following entry in the /</a:t>
            </a:r>
            <a:r>
              <a:rPr lang="en-US" dirty="0" err="1"/>
              <a:t>etc</a:t>
            </a:r>
            <a:r>
              <a:rPr lang="en-US" dirty="0"/>
              <a:t>/</a:t>
            </a:r>
            <a:r>
              <a:rPr lang="en-US" dirty="0" err="1"/>
              <a:t>sudoers</a:t>
            </a:r>
            <a:r>
              <a:rPr lang="en-US" dirty="0"/>
              <a:t> file. If you have this entry, comment it out.</a:t>
            </a:r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	(</a:t>
            </a:r>
            <a:r>
              <a:rPr lang="en-US" sz="2300" b="1" dirty="0">
                <a:latin typeface="Courier New" pitchFamily="49" charset="0"/>
                <a:cs typeface="Courier New" pitchFamily="49" charset="0"/>
              </a:rPr>
              <a:t>root)/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oracle/product/oms12c/agent/</a:t>
            </a:r>
            <a:r>
              <a:rPr lang="en-US" sz="2300" b="1" dirty="0" err="1" smtClean="0">
                <a:latin typeface="Courier New" pitchFamily="49" charset="0"/>
                <a:cs typeface="Courier New" pitchFamily="49" charset="0"/>
              </a:rPr>
              <a:t>agent_inst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/bin/</a:t>
            </a:r>
            <a:r>
              <a:rPr lang="en-US" sz="2300" b="1" dirty="0" err="1" smtClean="0">
                <a:latin typeface="Courier New" pitchFamily="49" charset="0"/>
                <a:cs typeface="Courier New" pitchFamily="49" charset="0"/>
              </a:rPr>
              <a:t>nmosudo</a:t>
            </a:r>
            <a:endParaRPr lang="en-US" sz="23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015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Features and Enhancements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Customization of layout and data displayed for targets</a:t>
            </a:r>
          </a:p>
          <a:p>
            <a:pPr lvl="1"/>
            <a:r>
              <a:rPr lang="en-US" dirty="0" smtClean="0"/>
              <a:t>Select pre-defined view for home page layout</a:t>
            </a:r>
          </a:p>
          <a:p>
            <a:r>
              <a:rPr lang="en-US" dirty="0" smtClean="0"/>
              <a:t>More intuitive layout, less cumbersome to navigate</a:t>
            </a:r>
          </a:p>
          <a:p>
            <a:r>
              <a:rPr lang="en-US" dirty="0" smtClean="0"/>
              <a:t>New console pages, better searching, favorites and history menus</a:t>
            </a:r>
          </a:p>
          <a:p>
            <a:r>
              <a:rPr lang="en-US" dirty="0" smtClean="0"/>
              <a:t>Enhanced diagnostics for agents and OMS</a:t>
            </a:r>
          </a:p>
          <a:p>
            <a:r>
              <a:rPr lang="en-US" dirty="0" smtClean="0"/>
              <a:t>Improved credential model for storing job credentials and deploying across multiple targets and users</a:t>
            </a:r>
          </a:p>
          <a:p>
            <a:r>
              <a:rPr lang="en-US" dirty="0" smtClean="0"/>
              <a:t>Reporting Enhancements and integration with Oracle BI Publisher</a:t>
            </a:r>
          </a:p>
          <a:p>
            <a:r>
              <a:rPr lang="en-US" dirty="0" smtClean="0"/>
              <a:t>Fine-grained privilege control for access to targets, objects and other resources</a:t>
            </a:r>
          </a:p>
          <a:p>
            <a:r>
              <a:rPr lang="en-US" dirty="0" smtClean="0"/>
              <a:t>Blackout enhancements and improved monitoring template integration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70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Target Manually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26" y="1676400"/>
            <a:ext cx="8623274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662418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Target Wizard – Add Host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30" y="1533525"/>
            <a:ext cx="8671670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598605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Host - Mandatory Inputs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560457"/>
            <a:ext cx="8762999" cy="4840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371600" y="5791200"/>
            <a:ext cx="1066800" cy="609600"/>
          </a:xfrm>
          <a:prstGeom prst="roundRect">
            <a:avLst/>
          </a:prstGeom>
          <a:solidFill>
            <a:srgbClr val="FFFF00">
              <a:alpha val="24000"/>
            </a:srgb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886200" y="5791200"/>
            <a:ext cx="4038600" cy="609600"/>
          </a:xfrm>
          <a:prstGeom prst="roundRect">
            <a:avLst/>
          </a:prstGeom>
          <a:solidFill>
            <a:srgbClr val="FFFF00">
              <a:alpha val="24000"/>
            </a:srgb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Do NOT leave port null despite the wizard popup that says it will choose automatically.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55136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Host -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48" y="1609725"/>
            <a:ext cx="8516352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7239000" y="2057400"/>
            <a:ext cx="1066800" cy="609600"/>
          </a:xfrm>
          <a:prstGeom prst="roundRect">
            <a:avLst/>
          </a:prstGeom>
          <a:solidFill>
            <a:srgbClr val="FFFF00">
              <a:alpha val="24000"/>
            </a:srgb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0123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 Agent -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23" y="1552575"/>
            <a:ext cx="8536277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156493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Agent Initialization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17" y="1581150"/>
            <a:ext cx="8517436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515877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738" y="228600"/>
            <a:ext cx="8534400" cy="758952"/>
          </a:xfrm>
        </p:spPr>
        <p:txBody>
          <a:bodyPr/>
          <a:lstStyle/>
          <a:p>
            <a:r>
              <a:rPr lang="en-US" dirty="0" smtClean="0"/>
              <a:t>Transferring Agent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76" y="1595438"/>
            <a:ext cx="8538524" cy="472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562668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 and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81881"/>
            <a:ext cx="8534400" cy="4818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60984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 Succeeded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41" y="1543050"/>
            <a:ext cx="8268159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600258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a Non-Host 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54" y="1524000"/>
            <a:ext cx="8400946" cy="4796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638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Features –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Create single instance or RAC database via Cloud Console</a:t>
            </a:r>
          </a:p>
          <a:p>
            <a:r>
              <a:rPr lang="en-US" dirty="0" smtClean="0"/>
              <a:t>Upgrade database via console</a:t>
            </a:r>
          </a:p>
          <a:p>
            <a:r>
              <a:rPr lang="en-US" dirty="0" smtClean="0"/>
              <a:t>Enhanced </a:t>
            </a:r>
            <a:r>
              <a:rPr lang="en-US" dirty="0" err="1" smtClean="0"/>
              <a:t>Exadata</a:t>
            </a:r>
            <a:r>
              <a:rPr lang="en-US" dirty="0" smtClean="0"/>
              <a:t> support</a:t>
            </a:r>
          </a:p>
          <a:p>
            <a:r>
              <a:rPr lang="en-US" dirty="0" smtClean="0"/>
              <a:t>Manage clustered ASM resources as a single target</a:t>
            </a:r>
          </a:p>
          <a:p>
            <a:r>
              <a:rPr lang="en-US" dirty="0" smtClean="0"/>
              <a:t>Data </a:t>
            </a:r>
            <a:r>
              <a:rPr lang="en-US" dirty="0" err="1" smtClean="0"/>
              <a:t>Subsetting</a:t>
            </a:r>
            <a:r>
              <a:rPr lang="en-US" dirty="0" smtClean="0"/>
              <a:t> that maintains referential integrity</a:t>
            </a:r>
          </a:p>
          <a:p>
            <a:r>
              <a:rPr lang="en-US" dirty="0" smtClean="0"/>
              <a:t>Reversible Application Data Masking</a:t>
            </a:r>
          </a:p>
          <a:p>
            <a:r>
              <a:rPr lang="en-US" dirty="0" smtClean="0"/>
              <a:t>Middleware/</a:t>
            </a:r>
            <a:r>
              <a:rPr lang="en-US" dirty="0" err="1" smtClean="0"/>
              <a:t>Weblogics</a:t>
            </a:r>
            <a:r>
              <a:rPr lang="en-US" dirty="0" smtClean="0"/>
              <a:t> diagnostics advisor</a:t>
            </a:r>
          </a:p>
          <a:p>
            <a:r>
              <a:rPr lang="en-US" dirty="0" smtClean="0"/>
              <a:t>Application replay</a:t>
            </a:r>
          </a:p>
          <a:p>
            <a:r>
              <a:rPr lang="en-US" dirty="0" smtClean="0"/>
              <a:t>Data Comparison in addition to metadata</a:t>
            </a:r>
          </a:p>
          <a:p>
            <a:r>
              <a:rPr lang="en-US" dirty="0" smtClean="0"/>
              <a:t>Out of place patching and patch templates for phased rollout</a:t>
            </a:r>
          </a:p>
          <a:p>
            <a:r>
              <a:rPr lang="en-US" dirty="0" smtClean="0"/>
              <a:t>Real-time change detection for regulatory/audit compliance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82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Non-Host Target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33" y="1790700"/>
            <a:ext cx="8284867" cy="2929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69568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Discovery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7338"/>
            <a:ext cx="8229600" cy="4716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629400" y="3305753"/>
            <a:ext cx="1066800" cy="609600"/>
          </a:xfrm>
          <a:prstGeom prst="roundRect">
            <a:avLst/>
          </a:prstGeom>
          <a:solidFill>
            <a:srgbClr val="FFFF00">
              <a:alpha val="24000"/>
            </a:srgb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65937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Configure Database Instance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79" y="1524000"/>
            <a:ext cx="855491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15782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Configure Database -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35" y="1557338"/>
            <a:ext cx="8495765" cy="484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999822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Global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57338"/>
            <a:ext cx="8321611" cy="473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45524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Target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534400" cy="483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31467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Targets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47813"/>
            <a:ext cx="8161485" cy="485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592457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Home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90" y="1533525"/>
            <a:ext cx="8638610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726181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Agent Installation – Silent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R</a:t>
            </a:r>
            <a:r>
              <a:rPr lang="en-US" dirty="0"/>
              <a:t>efer to </a:t>
            </a:r>
            <a:r>
              <a:rPr lang="en-US" dirty="0" err="1" smtClean="0"/>
              <a:t>Metalink</a:t>
            </a:r>
            <a:r>
              <a:rPr lang="en-US" dirty="0" smtClean="0"/>
              <a:t> Document</a:t>
            </a:r>
            <a:r>
              <a:rPr lang="en-US" dirty="0"/>
              <a:t>: </a:t>
            </a:r>
            <a:r>
              <a:rPr lang="en-US" b="1" dirty="0"/>
              <a:t>ID 1360083.1</a:t>
            </a:r>
            <a:endParaRPr lang="en-US" dirty="0"/>
          </a:p>
          <a:p>
            <a:pPr lvl="1"/>
            <a:r>
              <a:rPr lang="en-US" dirty="0" smtClean="0"/>
              <a:t>Obtain the appropriate agent software using the following method:</a:t>
            </a:r>
          </a:p>
          <a:p>
            <a:pPr marL="274320" lvl="1" indent="0">
              <a:buNone/>
            </a:pPr>
            <a:endParaRPr lang="en-US" dirty="0" smtClean="0"/>
          </a:p>
          <a:p>
            <a:r>
              <a:rPr lang="en-US" dirty="0" smtClean="0"/>
              <a:t>On the OMS host</a:t>
            </a:r>
          </a:p>
          <a:p>
            <a:pPr lvl="2"/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320040" lvl="1" indent="0">
              <a:buNone/>
            </a:pPr>
            <a: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$ cd $OMS_HOME/bin</a:t>
            </a:r>
          </a:p>
          <a:p>
            <a:pPr marL="320040" lvl="1" indent="0">
              <a:buNone/>
            </a:pP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marL="320040" lvl="1" indent="0">
              <a:buNone/>
            </a:pPr>
            <a: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$ ./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emcli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login -username=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sysman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-password=oracle01</a:t>
            </a:r>
          </a:p>
          <a:p>
            <a:pPr marL="320040" lvl="1" indent="0">
              <a:buNone/>
            </a:pPr>
            <a: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Login successful</a:t>
            </a:r>
          </a:p>
          <a:p>
            <a:pPr marL="320040" lvl="1" indent="0">
              <a:buNone/>
            </a:pP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marL="320040" lvl="1" indent="0">
              <a:buNone/>
            </a:pPr>
            <a: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$ ./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emcli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sync</a:t>
            </a:r>
          </a:p>
          <a:p>
            <a:pPr marL="320040" lvl="1" indent="0">
              <a:buNone/>
            </a:pPr>
            <a: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Synchronized successfully</a:t>
            </a:r>
          </a:p>
          <a:p>
            <a:pPr marL="320040" lvl="1" indent="0">
              <a:buNone/>
            </a:pP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marL="320040" lvl="1" indent="0">
              <a:buNone/>
            </a:pPr>
            <a: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$ ./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emcli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get_supported_platforms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marL="320040" lvl="1" indent="0">
              <a:buNone/>
            </a:pPr>
            <a: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Getting list of platforms ...</a:t>
            </a:r>
          </a:p>
          <a:p>
            <a:pPr marL="320040" lvl="1" indent="0">
              <a:buNone/>
            </a:pPr>
            <a: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Check the logs at /u02/app/oracle/Middleware/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oms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/bin/agent.log</a:t>
            </a:r>
          </a:p>
          <a:p>
            <a:pPr marL="320040" lvl="1" indent="0">
              <a:buNone/>
            </a:pPr>
            <a: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About to access self-update code path to retrieve the platforms list..</a:t>
            </a:r>
          </a:p>
          <a:p>
            <a:pPr marL="320040" lvl="1" indent="0">
              <a:buNone/>
            </a:pPr>
            <a: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Getting Platforms list  ...</a:t>
            </a:r>
          </a:p>
          <a:p>
            <a:pPr marL="320040" lvl="1" indent="0">
              <a:buNone/>
            </a:pPr>
            <a: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-----------------------------------------------</a:t>
            </a:r>
          </a:p>
          <a:p>
            <a:pPr marL="320040" lvl="1" indent="0">
              <a:buNone/>
            </a:pPr>
            <a: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Version = 12.1.0.1.0</a:t>
            </a:r>
          </a:p>
          <a:p>
            <a:pPr marL="320040" lvl="1" indent="0">
              <a:buNone/>
            </a:pPr>
            <a: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Platform = Linux x86-64</a:t>
            </a:r>
          </a:p>
          <a:p>
            <a:pPr marL="320040" lvl="1" indent="0">
              <a:buNone/>
            </a:pPr>
            <a: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-----------------------------------------------</a:t>
            </a:r>
          </a:p>
          <a:p>
            <a:pPr marL="320040" lvl="1" indent="0">
              <a:buNone/>
            </a:pPr>
            <a: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Platforms list displayed successfully.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47870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Agent Installation – Silent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503920" cy="4572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On the OMS </a:t>
            </a:r>
            <a:r>
              <a:rPr lang="en-US" dirty="0" smtClean="0"/>
              <a:t>host (continued)</a:t>
            </a:r>
            <a:endParaRPr lang="en-US" dirty="0"/>
          </a:p>
          <a:p>
            <a:pPr marL="594360" lvl="2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sz="1300" b="1" dirty="0">
                <a:latin typeface="Courier New" pitchFamily="49" charset="0"/>
                <a:cs typeface="Courier New" pitchFamily="49" charset="0"/>
              </a:rPr>
              <a:t>$ ./</a:t>
            </a:r>
            <a:r>
              <a:rPr lang="en-US" sz="1300" b="1" dirty="0" err="1">
                <a:latin typeface="Courier New" pitchFamily="49" charset="0"/>
                <a:cs typeface="Courier New" pitchFamily="49" charset="0"/>
              </a:rPr>
              <a:t>emcli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300" b="1" dirty="0" err="1">
                <a:latin typeface="Courier New" pitchFamily="49" charset="0"/>
                <a:cs typeface="Courier New" pitchFamily="49" charset="0"/>
              </a:rPr>
              <a:t>get_agentimage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 -destination=/u02/app/oracle/stage/agent -platform="Linux x86-64" -version="</a:t>
            </a:r>
            <a:r>
              <a:rPr lang="en-US" sz="1300" b="1" dirty="0" smtClean="0">
                <a:latin typeface="Courier New" pitchFamily="49" charset="0"/>
                <a:cs typeface="Courier New" pitchFamily="49" charset="0"/>
              </a:rPr>
              <a:t>12.1.0.1.0“</a:t>
            </a:r>
          </a:p>
          <a:p>
            <a:pPr marL="45720" indent="0">
              <a:buNone/>
            </a:pPr>
            <a:endParaRPr lang="en-US" sz="1300" b="1" dirty="0">
              <a:latin typeface="Courier New" pitchFamily="49" charset="0"/>
              <a:cs typeface="Courier New" pitchFamily="49" charset="0"/>
            </a:endParaRPr>
          </a:p>
          <a:p>
            <a:pPr marL="45720" indent="0">
              <a:buNone/>
            </a:pPr>
            <a:r>
              <a:rPr lang="en-US" sz="1300" b="1" dirty="0" err="1">
                <a:latin typeface="Courier New" pitchFamily="49" charset="0"/>
                <a:cs typeface="Courier New" pitchFamily="49" charset="0"/>
              </a:rPr>
              <a:t>Platform:Linux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 x86-64</a:t>
            </a:r>
          </a:p>
          <a:p>
            <a:pPr marL="45720" indent="0">
              <a:buNone/>
            </a:pPr>
            <a:r>
              <a:rPr lang="en-US" sz="1300" b="1" dirty="0">
                <a:latin typeface="Courier New" pitchFamily="49" charset="0"/>
                <a:cs typeface="Courier New" pitchFamily="49" charset="0"/>
              </a:rPr>
              <a:t>Destination:/u02/app/oracle/stage/agent</a:t>
            </a:r>
          </a:p>
          <a:p>
            <a:pPr marL="45720" indent="0">
              <a:buNone/>
            </a:pPr>
            <a:r>
              <a:rPr lang="en-US" sz="1300" b="1" dirty="0">
                <a:latin typeface="Courier New" pitchFamily="49" charset="0"/>
                <a:cs typeface="Courier New" pitchFamily="49" charset="0"/>
              </a:rPr>
              <a:t> === Partition Detail ===</a:t>
            </a:r>
          </a:p>
          <a:p>
            <a:pPr marL="45720" indent="0">
              <a:buNone/>
            </a:pPr>
            <a:r>
              <a:rPr lang="en-US" sz="1300" b="1" dirty="0">
                <a:latin typeface="Courier New" pitchFamily="49" charset="0"/>
                <a:cs typeface="Courier New" pitchFamily="49" charset="0"/>
              </a:rPr>
              <a:t>Space free : 6 GB</a:t>
            </a:r>
          </a:p>
          <a:p>
            <a:pPr marL="45720" indent="0">
              <a:buNone/>
            </a:pPr>
            <a:r>
              <a:rPr lang="en-US" sz="1300" b="1" dirty="0">
                <a:latin typeface="Courier New" pitchFamily="49" charset="0"/>
                <a:cs typeface="Courier New" pitchFamily="49" charset="0"/>
              </a:rPr>
              <a:t>Space required : 1 GB</a:t>
            </a:r>
          </a:p>
          <a:p>
            <a:pPr marL="45720" indent="0">
              <a:buNone/>
            </a:pPr>
            <a:r>
              <a:rPr lang="en-US" sz="1300" b="1" dirty="0">
                <a:latin typeface="Courier New" pitchFamily="49" charset="0"/>
                <a:cs typeface="Courier New" pitchFamily="49" charset="0"/>
              </a:rPr>
              <a:t>Check the logs at /</a:t>
            </a:r>
            <a:r>
              <a:rPr lang="en-US" sz="1300" b="1" dirty="0" smtClean="0">
                <a:latin typeface="Courier New" pitchFamily="49" charset="0"/>
                <a:cs typeface="Courier New" pitchFamily="49" charset="0"/>
              </a:rPr>
              <a:t>u02/app/oracle/stage/agent/get_agentimage_2012-04-22_16-59-56-PM.log</a:t>
            </a:r>
          </a:p>
          <a:p>
            <a:pPr marL="45720" indent="0">
              <a:buNone/>
            </a:pPr>
            <a:endParaRPr lang="en-US" sz="13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300" b="1" dirty="0">
                <a:latin typeface="Courier New" pitchFamily="49" charset="0"/>
                <a:cs typeface="Courier New" pitchFamily="49" charset="0"/>
              </a:rPr>
              <a:t>Setting property ORACLE_HOME to:/u02/app/oracle/Middleware/</a:t>
            </a:r>
            <a:r>
              <a:rPr lang="en-US" sz="1300" b="1" dirty="0" err="1">
                <a:latin typeface="Courier New" pitchFamily="49" charset="0"/>
                <a:cs typeface="Courier New" pitchFamily="49" charset="0"/>
              </a:rPr>
              <a:t>oms</a:t>
            </a:r>
            <a:endParaRPr lang="en-US" sz="13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300" b="1" dirty="0">
                <a:latin typeface="Courier New" pitchFamily="49" charset="0"/>
                <a:cs typeface="Courier New" pitchFamily="49" charset="0"/>
              </a:rPr>
              <a:t>calling </a:t>
            </a:r>
            <a:r>
              <a:rPr lang="en-US" sz="1300" b="1" dirty="0" err="1">
                <a:latin typeface="Courier New" pitchFamily="49" charset="0"/>
                <a:cs typeface="Courier New" pitchFamily="49" charset="0"/>
              </a:rPr>
              <a:t>pulloneoffs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 with arguments:/u02/app/oracle/Middleware/</a:t>
            </a:r>
            <a:r>
              <a:rPr lang="en-US" sz="1300" b="1" dirty="0" err="1">
                <a:latin typeface="Courier New" pitchFamily="49" charset="0"/>
                <a:cs typeface="Courier New" pitchFamily="49" charset="0"/>
              </a:rPr>
              <a:t>oms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/u02/app/oracle/Middleware/</a:t>
            </a:r>
            <a:r>
              <a:rPr lang="en-US" sz="1300" b="1" dirty="0" err="1">
                <a:latin typeface="Courier New" pitchFamily="49" charset="0"/>
                <a:cs typeface="Courier New" pitchFamily="49" charset="0"/>
              </a:rPr>
              <a:t>oms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1300" b="1" dirty="0" err="1">
                <a:latin typeface="Courier New" pitchFamily="49" charset="0"/>
                <a:cs typeface="Courier New" pitchFamily="49" charset="0"/>
              </a:rPr>
              <a:t>sysman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/agent/12.1.0.1.0_AgentCore_226.zip12.1.0.1.0linux_x64</a:t>
            </a:r>
          </a:p>
          <a:p>
            <a:pPr marL="0" indent="0">
              <a:buNone/>
            </a:pPr>
            <a:r>
              <a:rPr lang="en-US" sz="1300" b="1" dirty="0">
                <a:latin typeface="Courier New" pitchFamily="49" charset="0"/>
                <a:cs typeface="Courier New" pitchFamily="49" charset="0"/>
              </a:rPr>
              <a:t>Check this logs for more information: /u02/app/oracle/Middleware/</a:t>
            </a:r>
            <a:r>
              <a:rPr lang="en-US" sz="1300" b="1" dirty="0" err="1">
                <a:latin typeface="Courier New" pitchFamily="49" charset="0"/>
                <a:cs typeface="Courier New" pitchFamily="49" charset="0"/>
              </a:rPr>
              <a:t>oms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1300" b="1" dirty="0" err="1">
                <a:latin typeface="Courier New" pitchFamily="49" charset="0"/>
                <a:cs typeface="Courier New" pitchFamily="49" charset="0"/>
              </a:rPr>
              <a:t>sysman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1300" b="1" dirty="0" err="1">
                <a:latin typeface="Courier New" pitchFamily="49" charset="0"/>
                <a:cs typeface="Courier New" pitchFamily="49" charset="0"/>
              </a:rPr>
              <a:t>prov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1300" b="1" dirty="0" err="1">
                <a:latin typeface="Courier New" pitchFamily="49" charset="0"/>
                <a:cs typeface="Courier New" pitchFamily="49" charset="0"/>
              </a:rPr>
              <a:t>agentpush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/logs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852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Installer Enhancements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Full release – No need to install a base release and then apply patches</a:t>
            </a:r>
          </a:p>
          <a:p>
            <a:r>
              <a:rPr lang="en-US" dirty="0" smtClean="0"/>
              <a:t>Ability to view the running </a:t>
            </a:r>
            <a:r>
              <a:rPr lang="en-US" dirty="0" err="1" smtClean="0"/>
              <a:t>logfile</a:t>
            </a:r>
            <a:r>
              <a:rPr lang="en-US" dirty="0" smtClean="0"/>
              <a:t> from within the OUI graphical interface</a:t>
            </a:r>
          </a:p>
          <a:p>
            <a:r>
              <a:rPr lang="en-US" dirty="0"/>
              <a:t>More information about errors in pre-requisite checks and recommendations to </a:t>
            </a:r>
            <a:r>
              <a:rPr lang="en-US" dirty="0" smtClean="0"/>
              <a:t>fix</a:t>
            </a:r>
            <a:endParaRPr lang="en-US" dirty="0"/>
          </a:p>
          <a:p>
            <a:r>
              <a:rPr lang="en-US" dirty="0" smtClean="0"/>
              <a:t>Option to “fix” certain requirements and retry without exiting the installer</a:t>
            </a:r>
          </a:p>
          <a:p>
            <a:r>
              <a:rPr lang="en-US" dirty="0" smtClean="0"/>
              <a:t>Software only installation option – for configuration later</a:t>
            </a:r>
          </a:p>
          <a:p>
            <a:r>
              <a:rPr lang="en-US" dirty="0" smtClean="0"/>
              <a:t>Still Graphical or Silent modes – simplified response file</a:t>
            </a:r>
          </a:p>
        </p:txBody>
      </p:sp>
    </p:spTree>
    <p:extLst>
      <p:ext uri="{BB962C8B-B14F-4D97-AF65-F5344CB8AC3E}">
        <p14:creationId xmlns:p14="http://schemas.microsoft.com/office/powerpoint/2010/main" val="239876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Agent Installation – Silent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When download completes:</a:t>
            </a:r>
          </a:p>
          <a:p>
            <a:pPr lvl="1"/>
            <a:r>
              <a:rPr lang="en-US" dirty="0" smtClean="0"/>
              <a:t>Transfer .zip file to target host</a:t>
            </a:r>
          </a:p>
          <a:p>
            <a:pPr lvl="1"/>
            <a:endParaRPr lang="en-US" dirty="0"/>
          </a:p>
          <a:p>
            <a:pPr marL="274320" lvl="1" indent="0">
              <a:buNone/>
            </a:pPr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14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scp</a:t>
            </a:r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-r </a:t>
            </a:r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12.1.0.1.0_AgentCore_226.zip </a:t>
            </a:r>
            <a:r>
              <a:rPr lang="en-US" sz="14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rdbmshost</a:t>
            </a: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:/</a:t>
            </a:r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u02/app/oracle/stage/agent/12.1.0.1.0_AgentCore_226.zip</a:t>
            </a:r>
          </a:p>
          <a:p>
            <a:pPr marL="274320" lvl="1" indent="0">
              <a:buNone/>
            </a:pPr>
            <a:endParaRPr lang="en-US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sz="2000" dirty="0" smtClean="0"/>
              <a:t>Unzip the installation files and create a response file</a:t>
            </a:r>
          </a:p>
          <a:p>
            <a:pPr lvl="1"/>
            <a:endParaRPr lang="en-US" sz="2000" dirty="0"/>
          </a:p>
          <a:p>
            <a:pPr marL="274320" lvl="1" indent="0"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$ cd /u02/app/oracle/stage/agent</a:t>
            </a:r>
          </a:p>
          <a:p>
            <a:pPr marL="274320" lvl="1" indent="0"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$ vi </a:t>
            </a:r>
            <a:r>
              <a:rPr lang="en-US" sz="20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agent.rsp</a:t>
            </a:r>
            <a:endParaRPr lang="en-US" sz="2000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marL="274320" lvl="1" indent="0">
              <a:buNone/>
            </a:pPr>
            <a:endParaRPr lang="en-US" sz="2000" dirty="0"/>
          </a:p>
          <a:p>
            <a:pPr marL="274320" lvl="1" indent="0">
              <a:buNone/>
            </a:pPr>
            <a:endParaRPr lang="en-US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51750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Agent Installation – Response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Uncomment required </a:t>
            </a:r>
            <a:r>
              <a:rPr lang="en-US" dirty="0" err="1" smtClean="0"/>
              <a:t>params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sz="1900" b="1" dirty="0" smtClean="0">
                <a:latin typeface="Courier New" pitchFamily="49" charset="0"/>
                <a:cs typeface="Courier New" pitchFamily="49" charset="0"/>
              </a:rPr>
              <a:t>OMS_HOST=</a:t>
            </a:r>
            <a:r>
              <a:rPr lang="en-US" sz="1900" b="1" dirty="0" err="1" smtClean="0">
                <a:latin typeface="Courier New" pitchFamily="49" charset="0"/>
                <a:cs typeface="Courier New" pitchFamily="49" charset="0"/>
              </a:rPr>
              <a:t>gridhost.localdomain</a:t>
            </a:r>
            <a:endParaRPr lang="en-US" sz="19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900" b="1" dirty="0">
                <a:latin typeface="Courier New" pitchFamily="49" charset="0"/>
                <a:cs typeface="Courier New" pitchFamily="49" charset="0"/>
              </a:rPr>
              <a:t>EM_UPLOAD_PORT=&lt;Value Unspecified&gt;</a:t>
            </a:r>
          </a:p>
          <a:p>
            <a:pPr marL="0" indent="0">
              <a:buNone/>
            </a:pPr>
            <a:r>
              <a:rPr lang="en-US" sz="1900" b="1" dirty="0">
                <a:latin typeface="Courier New" pitchFamily="49" charset="0"/>
                <a:cs typeface="Courier New" pitchFamily="49" charset="0"/>
              </a:rPr>
              <a:t>AGENT_REGISTRATION_PASSWORD=oracle01</a:t>
            </a:r>
          </a:p>
          <a:p>
            <a:pPr marL="0" indent="0">
              <a:buNone/>
            </a:pPr>
            <a:r>
              <a:rPr lang="en-US" sz="1900" b="1" dirty="0">
                <a:latin typeface="Courier New" pitchFamily="49" charset="0"/>
                <a:cs typeface="Courier New" pitchFamily="49" charset="0"/>
              </a:rPr>
              <a:t>AGENT_INSTANCE_HOME=/u02/app/oracle/agent</a:t>
            </a:r>
          </a:p>
          <a:p>
            <a:pPr marL="0" indent="0">
              <a:buNone/>
            </a:pPr>
            <a:r>
              <a:rPr lang="en-US" sz="1900" b="1" dirty="0">
                <a:latin typeface="Courier New" pitchFamily="49" charset="0"/>
                <a:cs typeface="Courier New" pitchFamily="49" charset="0"/>
              </a:rPr>
              <a:t>AGENT_PORT=3872</a:t>
            </a:r>
          </a:p>
          <a:p>
            <a:pPr marL="0" indent="0">
              <a:buNone/>
            </a:pPr>
            <a:r>
              <a:rPr lang="en-US" sz="1900" b="1" dirty="0" err="1">
                <a:latin typeface="Courier New" pitchFamily="49" charset="0"/>
                <a:cs typeface="Courier New" pitchFamily="49" charset="0"/>
              </a:rPr>
              <a:t>b_startAgent</a:t>
            </a:r>
            <a:r>
              <a:rPr lang="en-US" sz="1900" b="1" dirty="0">
                <a:latin typeface="Courier New" pitchFamily="49" charset="0"/>
                <a:cs typeface="Courier New" pitchFamily="49" charset="0"/>
              </a:rPr>
              <a:t>=true</a:t>
            </a:r>
          </a:p>
          <a:p>
            <a:pPr marL="0" indent="0">
              <a:buNone/>
            </a:pPr>
            <a:r>
              <a:rPr lang="en-US" sz="1900" b="1" dirty="0">
                <a:latin typeface="Courier New" pitchFamily="49" charset="0"/>
                <a:cs typeface="Courier New" pitchFamily="49" charset="0"/>
              </a:rPr>
              <a:t>ORACLE_HOSTNAME=rdbmshost.localdomain.com</a:t>
            </a:r>
          </a:p>
          <a:p>
            <a:pPr marL="0" indent="0">
              <a:buNone/>
            </a:pPr>
            <a:r>
              <a:rPr lang="en-US" sz="1900" b="1" dirty="0">
                <a:latin typeface="Courier New" pitchFamily="49" charset="0"/>
                <a:cs typeface="Courier New" pitchFamily="49" charset="0"/>
              </a:rPr>
              <a:t>#</a:t>
            </a:r>
            <a:r>
              <a:rPr lang="en-US" sz="1900" b="1" dirty="0" err="1">
                <a:latin typeface="Courier New" pitchFamily="49" charset="0"/>
                <a:cs typeface="Courier New" pitchFamily="49" charset="0"/>
              </a:rPr>
              <a:t>s_agentHomeName</a:t>
            </a:r>
            <a:r>
              <a:rPr lang="en-US" sz="1900" b="1" dirty="0">
                <a:latin typeface="Courier New" pitchFamily="49" charset="0"/>
                <a:cs typeface="Courier New" pitchFamily="49" charset="0"/>
              </a:rPr>
              <a:t>=&lt;Value Unspecified&gt;</a:t>
            </a:r>
          </a:p>
          <a:p>
            <a:endParaRPr lang="en-US" dirty="0" smtClean="0"/>
          </a:p>
          <a:p>
            <a:r>
              <a:rPr lang="en-US" dirty="0" smtClean="0"/>
              <a:t>To obtain needed information about OMS: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$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./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emctl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status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oms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-details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Oracle Enterprise Manager Cloud Control 12c Release 12.1.0.1.0  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Copyright (c) 1996, 2012 Oracle Corporation.  All rights reserved.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SYSMAN password: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8828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OMS Status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$ ./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emctl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status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oms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-details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Oracle Enterprise Manager Cloud Control 12c Release 12.1.0.1.0  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Copyright (c) 1996, 2012 Oracle Corporation.  All rights reserved.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Enter Enterprise Manager Root (SYSMAN) Password : 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Console Server Host :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gridhost.localdomain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HTTP Console Port   : 7789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HTTPS Console Port  : 7801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HTTP Upload Port    : 4890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HTTPS Upload Port   : 4901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OMS is not configured with SLB or virtual hostname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Agent Upload is locked.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OMS Console is locked.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Active CA ID: 1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Console URL: https://gridhost.localdomain:7801/em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Upload URL: https://gridhost.localdomain:4901/empbs/upload</a:t>
            </a:r>
          </a:p>
          <a:p>
            <a:pPr marL="0" indent="0">
              <a:buNone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WLS Domain Information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Domain Name      :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GCDomain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Admin Server Host: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gridhost.localdomain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Managed Server Information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Managed Server Instance Name: EMGC_OMS1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Managed Server Instance Host: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gridhost.localdomain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56722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Launch Silent Install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>
                <a:latin typeface="Courier New" pitchFamily="49" charset="0"/>
                <a:cs typeface="Courier New" pitchFamily="49" charset="0"/>
              </a:rPr>
              <a:t>$ ./agentDeploy.sh AGENT_BASE_DIR=/u02/app/oracle/agent RESPONSE_FILE=/u02/app/oracle/stage/agent/</a:t>
            </a:r>
            <a:r>
              <a:rPr lang="en-US" sz="2600" b="1" dirty="0" err="1">
                <a:latin typeface="Courier New" pitchFamily="49" charset="0"/>
                <a:cs typeface="Courier New" pitchFamily="49" charset="0"/>
              </a:rPr>
              <a:t>agent.rsp</a:t>
            </a:r>
            <a:endParaRPr lang="en-US" sz="26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600" b="1" dirty="0">
                <a:latin typeface="Courier New" pitchFamily="49" charset="0"/>
                <a:cs typeface="Courier New" pitchFamily="49" charset="0"/>
              </a:rPr>
              <a:t>AGENT_BASE_DIR=/u02/app/oracle/agent</a:t>
            </a:r>
          </a:p>
          <a:p>
            <a:pPr marL="0" indent="0">
              <a:buNone/>
            </a:pPr>
            <a:r>
              <a:rPr lang="en-US" sz="2600" b="1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0" indent="0">
              <a:buNone/>
            </a:pPr>
            <a:r>
              <a:rPr lang="en-US" sz="2600" b="1" dirty="0">
                <a:latin typeface="Courier New" pitchFamily="49" charset="0"/>
                <a:cs typeface="Courier New" pitchFamily="49" charset="0"/>
              </a:rPr>
              <a:t>Validating the OMS_HOST &amp; EM_UPLOAD_PORT</a:t>
            </a:r>
          </a:p>
          <a:p>
            <a:pPr marL="0" indent="0">
              <a:buNone/>
            </a:pPr>
            <a:r>
              <a:rPr lang="en-US" sz="2600" b="1" dirty="0" smtClean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pPr marL="0" indent="0">
              <a:buNone/>
            </a:pPr>
            <a:r>
              <a:rPr lang="en-US" sz="2600" b="1" dirty="0" smtClean="0">
                <a:latin typeface="Courier New" pitchFamily="49" charset="0"/>
                <a:cs typeface="Courier New" pitchFamily="49" charset="0"/>
              </a:rPr>
              <a:t>Completed successfully.</a:t>
            </a:r>
            <a:endParaRPr lang="en-US" sz="2600" b="1" dirty="0">
              <a:latin typeface="Courier New" pitchFamily="49" charset="0"/>
              <a:cs typeface="Courier New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02168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Tune in…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Next month’s webinar…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Getting to know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Oracle Enterprise Manager Cloud Control 12c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39382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Introduction to Oracle Cloud Control 12c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docs.oracle.com/cd/E24628_01/doc.121/e25353/overview.htm</a:t>
            </a: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Install Cloud Control 12c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docs.oracle.com/cd/E24628_01/install.121/e22624/toc.htm#BEGIN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Full Enterprise Manager Cloud Control Documentation Portal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docs.oracle.com/cd/E24628_01/index.htm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i="1" dirty="0"/>
          </a:p>
          <a:p>
            <a:pPr>
              <a:buNone/>
            </a:pP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6000" b="1" dirty="0" smtClean="0"/>
              <a:t>Questions</a:t>
            </a:r>
            <a:endParaRPr lang="en-US" sz="60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27432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(800) 538-0453</a:t>
            </a:r>
          </a:p>
          <a:p>
            <a:endParaRPr lang="en-US" dirty="0" smtClean="0"/>
          </a:p>
          <a:p>
            <a:r>
              <a:rPr lang="en-US" dirty="0" smtClean="0"/>
              <a:t>Or email…</a:t>
            </a:r>
          </a:p>
          <a:p>
            <a:r>
              <a:rPr lang="en-US" dirty="0" smtClean="0">
                <a:hlinkClick r:id="rId3"/>
              </a:rPr>
              <a:t>Anna.RUEL@pTI.NET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Visit my blog….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Foobla.blogspot.com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Installer Enhancements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Single installer for OMS, Agent, </a:t>
            </a:r>
            <a:r>
              <a:rPr lang="en-US" dirty="0" err="1"/>
              <a:t>Weblogic</a:t>
            </a:r>
            <a:r>
              <a:rPr lang="en-US" dirty="0"/>
              <a:t>, and Java as opposed to individual downloads and installations of each </a:t>
            </a:r>
            <a:r>
              <a:rPr lang="en-US" dirty="0" smtClean="0"/>
              <a:t>component</a:t>
            </a:r>
          </a:p>
          <a:p>
            <a:pPr lvl="1"/>
            <a:r>
              <a:rPr lang="en-US" dirty="0" smtClean="0"/>
              <a:t>Agent 12.1.0.1.0 (required version)</a:t>
            </a:r>
          </a:p>
          <a:p>
            <a:pPr lvl="1"/>
            <a:r>
              <a:rPr lang="en-US" dirty="0" smtClean="0"/>
              <a:t>WLS 10.3.5 (required version)</a:t>
            </a:r>
          </a:p>
          <a:p>
            <a:pPr lvl="1"/>
            <a:r>
              <a:rPr lang="en-US" dirty="0" smtClean="0"/>
              <a:t>JDK 1.6_24</a:t>
            </a:r>
          </a:p>
          <a:p>
            <a:r>
              <a:rPr lang="en-US" dirty="0" smtClean="0"/>
              <a:t>Fewer </a:t>
            </a:r>
            <a:r>
              <a:rPr lang="en-US" dirty="0"/>
              <a:t>steps in the installation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757616"/>
              </p:ext>
            </p:extLst>
          </p:nvPr>
        </p:nvGraphicFramePr>
        <p:xfrm>
          <a:off x="1524000" y="4800600"/>
          <a:ext cx="6096000" cy="119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Cloud</a:t>
                      </a:r>
                      <a:r>
                        <a:rPr lang="en-US" sz="1200" baseline="0" dirty="0" smtClean="0"/>
                        <a:t> Control 12.1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Grid Control 11.1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Grid Control 10.2.0.1+10.2.0.5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Installer </a:t>
                      </a:r>
                      <a:r>
                        <a:rPr lang="en-US" sz="1200" baseline="0" dirty="0" smtClean="0"/>
                        <a:t> - </a:t>
                      </a:r>
                      <a:r>
                        <a:rPr lang="en-US" sz="1200" dirty="0" smtClean="0"/>
                        <a:t>Steps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21 (9 + 12)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Installer </a:t>
                      </a:r>
                      <a:r>
                        <a:rPr lang="en-US" sz="1200" baseline="0" dirty="0" smtClean="0"/>
                        <a:t> - </a:t>
                      </a:r>
                      <a:r>
                        <a:rPr lang="en-US" sz="1200" dirty="0" smtClean="0"/>
                        <a:t>Inputs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36 (26 + 10)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20277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ymphon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75000"/>
              </a:schemeClr>
            </a:gs>
            <a:gs pos="100000">
              <a:schemeClr val="phClr">
                <a:tint val="75000"/>
                <a:satMod val="2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50000"/>
                <a:satMod val="115000"/>
              </a:schemeClr>
            </a:gs>
            <a:gs pos="100000">
              <a:schemeClr val="phClr">
                <a:tint val="80000"/>
                <a:shade val="100000"/>
                <a:alpha val="85000"/>
                <a:satMod val="25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>
              <a:shade val="95000"/>
              <a:satMod val="115000"/>
            </a:schemeClr>
          </a:solidFill>
          <a:prstDash val="solid"/>
        </a:ln>
        <a:ln w="12700" cap="flat" cmpd="sng" algn="ctr">
          <a:solidFill>
            <a:schemeClr val="phClr">
              <a:shade val="90000"/>
              <a:satMod val="125000"/>
            </a:schemeClr>
          </a:solidFill>
          <a:prstDash val="solid"/>
        </a:ln>
        <a:ln w="25400" cap="flat" cmpd="sng" algn="ctr">
          <a:solidFill>
            <a:schemeClr val="phClr">
              <a:shade val="90000"/>
              <a:satMod val="13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dist="25400" dir="54000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4200000"/>
            </a:lightRig>
          </a:scene3d>
          <a:sp3d>
            <a:bevelT w="25400" h="0" prst="convex"/>
          </a:sp3d>
        </a:effectStyle>
        <a:effectStyle>
          <a:effectLst>
            <a:outerShdw blurRad="76200" dist="25400" dir="54000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4200000"/>
            </a:lightRig>
          </a:scene3d>
          <a:sp3d>
            <a:bevelT w="63500" h="25400" prst="convex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24783</TotalTime>
  <Words>2761</Words>
  <Application>Microsoft Office PowerPoint</Application>
  <PresentationFormat>On-screen Show (4:3)</PresentationFormat>
  <Paragraphs>746</Paragraphs>
  <Slides>86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87" baseType="lpstr">
      <vt:lpstr>Civic</vt:lpstr>
      <vt:lpstr>PowerPoint Presentation</vt:lpstr>
      <vt:lpstr>Topics</vt:lpstr>
      <vt:lpstr>Overview</vt:lpstr>
      <vt:lpstr>Cloud Control – What is it?</vt:lpstr>
      <vt:lpstr>Key Features</vt:lpstr>
      <vt:lpstr>New Features and Enhancements</vt:lpstr>
      <vt:lpstr>New Features – continued</vt:lpstr>
      <vt:lpstr>Installer Enhancements</vt:lpstr>
      <vt:lpstr>Installer Enhancements (cont)</vt:lpstr>
      <vt:lpstr>Part 1 – Installation</vt:lpstr>
      <vt:lpstr>Certification Matrix</vt:lpstr>
      <vt:lpstr>PowerPoint Presentation</vt:lpstr>
      <vt:lpstr>Hardware Requirements - OMS</vt:lpstr>
      <vt:lpstr>Hardware Requirements - Agent</vt:lpstr>
      <vt:lpstr>Hardware Requirements - Repository</vt:lpstr>
      <vt:lpstr>Oracle-Validated Requirements</vt:lpstr>
      <vt:lpstr>Packages – Cloud Specific</vt:lpstr>
      <vt:lpstr>Packages – Install Manual Method</vt:lpstr>
      <vt:lpstr>Kernel Params – Manual Config</vt:lpstr>
      <vt:lpstr>Security Limits – Manual Method</vt:lpstr>
      <vt:lpstr>User and Group - Manual Creation</vt:lpstr>
      <vt:lpstr>Sample User Profile</vt:lpstr>
      <vt:lpstr>Additional Setup</vt:lpstr>
      <vt:lpstr>Additional Setup - Continued</vt:lpstr>
      <vt:lpstr>Download Software - Database</vt:lpstr>
      <vt:lpstr>Download Software – Cloud 12.1.0.1 (with BP1)</vt:lpstr>
      <vt:lpstr>Bundle Patch 1</vt:lpstr>
      <vt:lpstr>Stage Software</vt:lpstr>
      <vt:lpstr>Prepare Repository</vt:lpstr>
      <vt:lpstr>Prepare Repository - Continued</vt:lpstr>
      <vt:lpstr>Install Software</vt:lpstr>
      <vt:lpstr>OUI – My Oracle Support</vt:lpstr>
      <vt:lpstr>OUI – My Oracle Support - Software</vt:lpstr>
      <vt:lpstr>OUI – Prerequisite Checks</vt:lpstr>
      <vt:lpstr>OUI – Install Types</vt:lpstr>
      <vt:lpstr>OUI – SYSMAN and Repository</vt:lpstr>
      <vt:lpstr>OUI – Final Checks</vt:lpstr>
      <vt:lpstr>OUI – Final Checks</vt:lpstr>
      <vt:lpstr>OUI - Review</vt:lpstr>
      <vt:lpstr>OUI - Progress</vt:lpstr>
      <vt:lpstr>View Log</vt:lpstr>
      <vt:lpstr>OUI - Progress</vt:lpstr>
      <vt:lpstr>OUI – Run root scripts</vt:lpstr>
      <vt:lpstr>Run root scripts</vt:lpstr>
      <vt:lpstr>Install Complete</vt:lpstr>
      <vt:lpstr>Verify Installation</vt:lpstr>
      <vt:lpstr>Accessing Cloud Control</vt:lpstr>
      <vt:lpstr>Console Login</vt:lpstr>
      <vt:lpstr>License Agreement</vt:lpstr>
      <vt:lpstr>Home Page Template Selection</vt:lpstr>
      <vt:lpstr>Console</vt:lpstr>
      <vt:lpstr>Menus</vt:lpstr>
      <vt:lpstr>Files System Layout</vt:lpstr>
      <vt:lpstr>Starting Up Cloud Control</vt:lpstr>
      <vt:lpstr>Disable Autostart</vt:lpstr>
      <vt:lpstr>Manual Start and Stop</vt:lpstr>
      <vt:lpstr>Manual Start and Stop</vt:lpstr>
      <vt:lpstr>Part 2 – Agent Deployment</vt:lpstr>
      <vt:lpstr>Agent Push Method</vt:lpstr>
      <vt:lpstr>Add Target Manually</vt:lpstr>
      <vt:lpstr>Add Target Wizard – Add Host</vt:lpstr>
      <vt:lpstr>Add Host - Mandatory Inputs</vt:lpstr>
      <vt:lpstr>Add Host - Review</vt:lpstr>
      <vt:lpstr>Deploy Agent - Processing</vt:lpstr>
      <vt:lpstr>Agent Initialization</vt:lpstr>
      <vt:lpstr>Transferring Agent Software</vt:lpstr>
      <vt:lpstr>Installation and Configuration</vt:lpstr>
      <vt:lpstr>Deployment Succeeded</vt:lpstr>
      <vt:lpstr>Add a Non-Host Target</vt:lpstr>
      <vt:lpstr>Add Non-Host Target (cont)</vt:lpstr>
      <vt:lpstr>Target Discovery</vt:lpstr>
      <vt:lpstr>Configure Database Instance</vt:lpstr>
      <vt:lpstr>Configure Database - Review</vt:lpstr>
      <vt:lpstr>Target Global Properties</vt:lpstr>
      <vt:lpstr>Add Target Summary</vt:lpstr>
      <vt:lpstr>All Targets</vt:lpstr>
      <vt:lpstr>Database Home Page</vt:lpstr>
      <vt:lpstr>Agent Installation – Silent</vt:lpstr>
      <vt:lpstr>Agent Installation – Silent (continued)</vt:lpstr>
      <vt:lpstr>Agent Installation – Silent (continued)</vt:lpstr>
      <vt:lpstr>Agent Installation – Response File</vt:lpstr>
      <vt:lpstr>OMS Status Details</vt:lpstr>
      <vt:lpstr>Launch Silent Install</vt:lpstr>
      <vt:lpstr>Tune in…</vt:lpstr>
      <vt:lpstr>Resources</vt:lpstr>
      <vt:lpstr>Questions</vt:lpstr>
    </vt:vector>
  </TitlesOfParts>
  <Company>PERPETUAL TECHNOLOGIES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SQL Experience The BI Project April 18th 2009</dc:title>
  <dc:creator>cbailey</dc:creator>
  <cp:lastModifiedBy>Anna Ruel</cp:lastModifiedBy>
  <cp:revision>616</cp:revision>
  <dcterms:created xsi:type="dcterms:W3CDTF">2009-02-13T18:50:35Z</dcterms:created>
  <dcterms:modified xsi:type="dcterms:W3CDTF">2012-04-24T17:35:23Z</dcterms:modified>
</cp:coreProperties>
</file>